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1" r:id="rId3"/>
    <p:sldId id="306" r:id="rId4"/>
    <p:sldId id="307" r:id="rId5"/>
    <p:sldId id="310" r:id="rId6"/>
    <p:sldId id="311" r:id="rId7"/>
    <p:sldId id="308" r:id="rId8"/>
    <p:sldId id="318" r:id="rId9"/>
    <p:sldId id="339" r:id="rId10"/>
    <p:sldId id="320" r:id="rId11"/>
    <p:sldId id="322" r:id="rId12"/>
    <p:sldId id="312" r:id="rId13"/>
    <p:sldId id="336" r:id="rId14"/>
    <p:sldId id="313" r:id="rId15"/>
    <p:sldId id="337" r:id="rId16"/>
    <p:sldId id="309" r:id="rId17"/>
    <p:sldId id="323" r:id="rId18"/>
    <p:sldId id="341" r:id="rId19"/>
    <p:sldId id="324" r:id="rId20"/>
    <p:sldId id="328" r:id="rId21"/>
    <p:sldId id="326" r:id="rId22"/>
    <p:sldId id="329" r:id="rId23"/>
    <p:sldId id="330" r:id="rId24"/>
    <p:sldId id="342" r:id="rId25"/>
    <p:sldId id="331" r:id="rId26"/>
    <p:sldId id="325" r:id="rId27"/>
    <p:sldId id="332" r:id="rId28"/>
    <p:sldId id="333" r:id="rId29"/>
    <p:sldId id="334" r:id="rId30"/>
    <p:sldId id="340" r:id="rId31"/>
    <p:sldId id="343" r:id="rId32"/>
    <p:sldId id="26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nier, Simone" initials="SS" lastIdx="41" clrIdx="0">
    <p:extLst>
      <p:ext uri="{19B8F6BF-5375-455C-9EA6-DF929625EA0E}">
        <p15:presenceInfo xmlns:p15="http://schemas.microsoft.com/office/powerpoint/2012/main" userId="S-1-5-21-1292428093-879983540-839522115-147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6747"/>
    <a:srgbClr val="8E8E9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10" autoAdjust="0"/>
    <p:restoredTop sz="94660"/>
  </p:normalViewPr>
  <p:slideViewPr>
    <p:cSldViewPr snapToGrid="0">
      <p:cViewPr varScale="1">
        <p:scale>
          <a:sx n="113" d="100"/>
          <a:sy n="113" d="100"/>
        </p:scale>
        <p:origin x="960" y="10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9D42B-8C6F-1F4D-AC3D-F004A0E4AEF9}"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30659-FBFC-9E4A-B33E-A6C6F680CC9D}" type="slidenum">
              <a:rPr lang="en-US" smtClean="0"/>
              <a:t>‹#›</a:t>
            </a:fld>
            <a:endParaRPr lang="en-US"/>
          </a:p>
        </p:txBody>
      </p:sp>
    </p:spTree>
    <p:extLst>
      <p:ext uri="{BB962C8B-B14F-4D97-AF65-F5344CB8AC3E}">
        <p14:creationId xmlns:p14="http://schemas.microsoft.com/office/powerpoint/2010/main" val="146354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339882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55381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65400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71064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F17C96-7E5F-468F-86BF-D88AED4D5113}"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398376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F17C96-7E5F-468F-86BF-D88AED4D511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222136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F17C96-7E5F-468F-86BF-D88AED4D5113}"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56268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F17C96-7E5F-468F-86BF-D88AED4D5113}"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128533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17C96-7E5F-468F-86BF-D88AED4D5113}"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209751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160105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a:p>
        </p:txBody>
      </p:sp>
    </p:spTree>
    <p:extLst>
      <p:ext uri="{BB962C8B-B14F-4D97-AF65-F5344CB8AC3E}">
        <p14:creationId xmlns:p14="http://schemas.microsoft.com/office/powerpoint/2010/main" val="213807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17C96-7E5F-468F-86BF-D88AED4D5113}"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C766F-5BB6-4E57-B723-88F86D4A2602}" type="slidenum">
              <a:rPr lang="en-US" smtClean="0"/>
              <a:t>‹#›</a:t>
            </a:fld>
            <a:endParaRPr lang="en-US"/>
          </a:p>
        </p:txBody>
      </p:sp>
    </p:spTree>
    <p:extLst>
      <p:ext uri="{BB962C8B-B14F-4D97-AF65-F5344CB8AC3E}">
        <p14:creationId xmlns:p14="http://schemas.microsoft.com/office/powerpoint/2010/main" val="80762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emf"/><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hyperlink" Target="https://www.cms.gov/Outreach-and-Education/Find-Your-Provider-Type/Employers-and-Unions/Top-5-things-you-need-to-know-about-Medicare-Enrollment" TargetMode="Externa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hyperlink" Target="https://www.medicare.gov/Pubs/pdf/10050-medicare-and-you.pdf" TargetMode="Externa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emf"/><Relationship Id="rId5" Type="http://schemas.openxmlformats.org/officeDocument/2006/relationships/hyperlink" Target="https://www.medicare.gov/basics/costs/medicare-costs/avoid-penalties" TargetMode="External"/><Relationship Id="rId4" Type="http://schemas.openxmlformats.org/officeDocument/2006/relationships/hyperlink" Target="https://www.medicare.gov/basics/costs/medicare-costs"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https://www.medicare.gov/drug-coverage-part-d/costs-for-medicare-drug-coverage/part-d-late-enrollment-penalty" TargetMode="Externa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hyperlink" Target="https://www.hhs.texas.gov/services/health/medicare" TargetMode="Externa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hyperlink" Target="https://www.medicare.gov/basics/costs/help/drug-costs" TargetMode="Externa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hyperlink" Target="https://www.cms.gov/medicare-medicaid-coordination/medicare-and-medicaid-coordination/medicare-medicaid-coordination-office" TargetMode="External"/><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xml"/><Relationship Id="rId7" Type="http://schemas.openxmlformats.org/officeDocument/2006/relationships/hyperlink" Target="https://www.medicare.gov/basics/get-started-with-medicare/get-more-coverage/joining-a-plan"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faq.ssa.gov/en-us/Topic/article/KA-02125" TargetMode="External"/><Relationship Id="rId5" Type="http://schemas.openxmlformats.org/officeDocument/2006/relationships/hyperlink" Target="https://www.medicare.gov/Pubs/pdf/10050-medicare-and-you.pdf" TargetMode="External"/><Relationship Id="rId4" Type="http://schemas.openxmlformats.org/officeDocument/2006/relationships/hyperlink" Target="https://www.medicare.gov/" TargetMode="Externa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em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medicare.gov/health-drug-plans/part-d" TargetMode="External"/><Relationship Id="rId5" Type="http://schemas.openxmlformats.org/officeDocument/2006/relationships/hyperlink" Target="https://www.medicare.gov/drug-coverage-part-d/what-medicare-part-d-drug-plans-cover" TargetMode="External"/><Relationship Id="rId4" Type="http://schemas.openxmlformats.org/officeDocument/2006/relationships/hyperlink" Target="https://www.medicare.gov/coverage/prescription-drugs-outpati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091073" cy="685800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3931" y="1674674"/>
            <a:ext cx="6745960" cy="1754326"/>
          </a:xfrm>
          <a:prstGeom prst="rect">
            <a:avLst/>
          </a:prstGeom>
          <a:noFill/>
        </p:spPr>
        <p:txBody>
          <a:bodyPr wrap="square" rtlCol="0">
            <a:spAutoFit/>
          </a:bodyPr>
          <a:lstStyle/>
          <a:p>
            <a:pPr algn="ctr"/>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Navigating the World of Medicare</a:t>
            </a:r>
          </a:p>
        </p:txBody>
      </p:sp>
      <p:sp>
        <p:nvSpPr>
          <p:cNvPr id="10" name="TextBox 9"/>
          <p:cNvSpPr txBox="1"/>
          <p:nvPr/>
        </p:nvSpPr>
        <p:spPr>
          <a:xfrm>
            <a:off x="1208178" y="6217883"/>
            <a:ext cx="3541568"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January 2025</a:t>
            </a:r>
          </a:p>
        </p:txBody>
      </p:sp>
      <p:pic>
        <p:nvPicPr>
          <p:cNvPr id="4" name="Audio 3">
            <a:hlinkClick r:id="" action="ppaction://media"/>
            <a:extLst>
              <a:ext uri="{FF2B5EF4-FFF2-40B4-BE49-F238E27FC236}">
                <a16:creationId xmlns:a16="http://schemas.microsoft.com/office/drawing/2014/main" id="{C7259DCC-D22D-4BB2-8F4E-DF8AA4CE9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3" name="Picture 2">
            <a:extLst>
              <a:ext uri="{FF2B5EF4-FFF2-40B4-BE49-F238E27FC236}">
                <a16:creationId xmlns:a16="http://schemas.microsoft.com/office/drawing/2014/main" id="{14460444-E3DB-4A14-955E-C770BFB5F6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91073" y="1526959"/>
            <a:ext cx="3948527" cy="1902041"/>
          </a:xfrm>
          <a:prstGeom prst="rect">
            <a:avLst/>
          </a:prstGeom>
        </p:spPr>
      </p:pic>
    </p:spTree>
    <p:extLst>
      <p:ext uri="{BB962C8B-B14F-4D97-AF65-F5344CB8AC3E}">
        <p14:creationId xmlns:p14="http://schemas.microsoft.com/office/powerpoint/2010/main" val="364630585"/>
      </p:ext>
    </p:extLst>
  </p:cSld>
  <p:clrMapOvr>
    <a:masterClrMapping/>
  </p:clrMapOvr>
  <mc:AlternateContent xmlns:mc="http://schemas.openxmlformats.org/markup-compatibility/2006" xmlns:p14="http://schemas.microsoft.com/office/powerpoint/2010/main">
    <mc:Choice Requires="p14">
      <p:transition spd="slow" p14:dur="2000" advTm="9738"/>
    </mc:Choice>
    <mc:Fallback xmlns="">
      <p:transition spd="slow" advTm="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Supplement Insurance</a:t>
            </a:r>
          </a:p>
        </p:txBody>
      </p:sp>
      <p:sp>
        <p:nvSpPr>
          <p:cNvPr id="11" name="Content Placeholder 2"/>
          <p:cNvSpPr>
            <a:spLocks noGrp="1"/>
          </p:cNvSpPr>
          <p:nvPr>
            <p:ph idx="1"/>
          </p:nvPr>
        </p:nvSpPr>
        <p:spPr>
          <a:xfrm>
            <a:off x="439319" y="1207441"/>
            <a:ext cx="11112919" cy="4937663"/>
          </a:xfrm>
        </p:spPr>
        <p:txBody>
          <a:bodyPr>
            <a:noAutofit/>
          </a:bodyPr>
          <a:lstStyle/>
          <a:p>
            <a:pPr marL="857250" lvl="1" indent="-457200" algn="l">
              <a:lnSpc>
                <a:spcPct val="100000"/>
              </a:lnSpc>
              <a:buSzPct val="85000"/>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Medicare Supplement plan is also known as “Medigap.”</a:t>
            </a:r>
          </a:p>
          <a:p>
            <a:pPr marL="857250" lvl="1" indent="-457200" algn="l">
              <a:lnSpc>
                <a:spcPct val="100000"/>
              </a:lnSpc>
              <a:buSzPct val="85000"/>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It is optional coverage and there is a monthly premium.</a:t>
            </a:r>
          </a:p>
          <a:p>
            <a:pPr marL="857250" lvl="1" indent="-457200">
              <a:lnSpc>
                <a:spcPct val="100000"/>
              </a:lnSpc>
              <a:buSzPct val="85000"/>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It “fills the gaps” (adds additional coverage) and helps pay some of the remaining health care costs for covered services</a:t>
            </a:r>
            <a:r>
              <a:rPr lang="en-US" dirty="0">
                <a:solidFill>
                  <a:schemeClr val="accent2">
                    <a:lumMod val="75000"/>
                  </a:schemeClr>
                </a:solidFill>
              </a:rPr>
              <a:t> </a:t>
            </a: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and supplies that Traditional Medicare doesn’t completely pay for.</a:t>
            </a:r>
          </a:p>
          <a:p>
            <a:pPr marL="857250" lvl="1" indent="-457200">
              <a:lnSpc>
                <a:spcPct val="100000"/>
              </a:lnSpc>
              <a:buSzPct val="85000"/>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Certain Medicare Supplement plans pick up the Part B deductible and the 20% of the Medicare approved amounts for services that you would otherwise be responsible for.</a:t>
            </a:r>
          </a:p>
          <a:p>
            <a:pPr marL="857250" lvl="1" indent="-457200">
              <a:lnSpc>
                <a:spcPct val="100000"/>
              </a:lnSpc>
              <a:buSzPct val="85000"/>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Supplement insurance is only used to supplement Traditional Medicare A and B.</a:t>
            </a:r>
          </a:p>
          <a:p>
            <a:pPr marL="857250" lvl="1" indent="-457200" algn="l">
              <a:lnSpc>
                <a:spcPct val="100000"/>
              </a:lnSpc>
              <a:buSzPct val="85000"/>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It is not needed </a:t>
            </a:r>
            <a:r>
              <a:rPr lang="en-US"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and should not be sold to you</a:t>
            </a: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if you have a Medicare Advantage plan.</a:t>
            </a:r>
          </a:p>
        </p:txBody>
      </p:sp>
      <p:pic>
        <p:nvPicPr>
          <p:cNvPr id="2" name="Picture 1">
            <a:extLst>
              <a:ext uri="{FF2B5EF4-FFF2-40B4-BE49-F238E27FC236}">
                <a16:creationId xmlns:a16="http://schemas.microsoft.com/office/drawing/2014/main" id="{85EE154D-A9E5-8588-E5AF-C67C47FA8985}"/>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390A2A9E-FA02-4917-9A8A-C51C0283E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846908"/>
      </p:ext>
    </p:extLst>
  </p:cSld>
  <p:clrMapOvr>
    <a:masterClrMapping/>
  </p:clrMapOvr>
  <mc:AlternateContent xmlns:mc="http://schemas.openxmlformats.org/markup-compatibility/2006">
    <mc:Choice xmlns:p14="http://schemas.microsoft.com/office/powerpoint/2010/main" Requires="p14">
      <p:transition spd="slow" p14:dur="2000" advTm="54339"/>
    </mc:Choice>
    <mc:Fallback>
      <p:transition spd="slow" advTm="5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124286" y="64034"/>
            <a:ext cx="10515600" cy="851097"/>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Options</a:t>
            </a:r>
          </a:p>
        </p:txBody>
      </p:sp>
      <p:sp>
        <p:nvSpPr>
          <p:cNvPr id="2" name="Content Placeholder 1">
            <a:extLst>
              <a:ext uri="{FF2B5EF4-FFF2-40B4-BE49-F238E27FC236}">
                <a16:creationId xmlns:a16="http://schemas.microsoft.com/office/drawing/2014/main" id="{087A776C-1A6B-7254-2FA6-D6B90F0AF4CD}"/>
              </a:ext>
            </a:extLst>
          </p:cNvPr>
          <p:cNvSpPr>
            <a:spLocks noGrp="1"/>
          </p:cNvSpPr>
          <p:nvPr>
            <p:ph sz="half" idx="1"/>
          </p:nvPr>
        </p:nvSpPr>
        <p:spPr>
          <a:xfrm>
            <a:off x="203185" y="1022669"/>
            <a:ext cx="5256581" cy="5397096"/>
          </a:xfrm>
        </p:spPr>
        <p:txBody>
          <a:bodyPr>
            <a:normAutofit fontScale="32500" lnSpcReduction="20000"/>
          </a:bodyPr>
          <a:lstStyle/>
          <a:p>
            <a:pPr marL="0" indent="0" algn="ctr">
              <a:buNone/>
              <a:defRPr/>
            </a:pPr>
            <a:r>
              <a:rPr lang="en-US" sz="62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Traditional Medicare    </a:t>
            </a:r>
            <a:endParaRPr lang="en-US" sz="62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defRPr/>
            </a:pPr>
            <a:endParaRPr lang="en-US" sz="3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Traditional Medicare includes Medicare Part A (Hospital Insurance) and Part B (Medical Insurance). </a:t>
            </a:r>
          </a:p>
          <a:p>
            <a:endPar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purchase a separate Medicare drug plan to get drug coverage (Part D).</a:t>
            </a:r>
          </a:p>
          <a:p>
            <a:endPar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Purchasing a Medigap policy is optional. </a:t>
            </a:r>
          </a:p>
          <a:p>
            <a:endPar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altLang="en-US" sz="55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use any doctor or hospital in the U.S. who takes Medicare</a:t>
            </a: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endParaRPr lang="en-US" dirty="0"/>
          </a:p>
        </p:txBody>
      </p:sp>
      <p:sp>
        <p:nvSpPr>
          <p:cNvPr id="3" name="Content Placeholder 2">
            <a:extLst>
              <a:ext uri="{FF2B5EF4-FFF2-40B4-BE49-F238E27FC236}">
                <a16:creationId xmlns:a16="http://schemas.microsoft.com/office/drawing/2014/main" id="{6F3088DB-A3CB-9D52-27F4-E1EE9552FB63}"/>
              </a:ext>
            </a:extLst>
          </p:cNvPr>
          <p:cNvSpPr>
            <a:spLocks noGrp="1"/>
          </p:cNvSpPr>
          <p:nvPr>
            <p:ph sz="half" idx="2"/>
          </p:nvPr>
        </p:nvSpPr>
        <p:spPr>
          <a:xfrm>
            <a:off x="6357519" y="1022669"/>
            <a:ext cx="5476415" cy="5397096"/>
          </a:xfrm>
        </p:spPr>
        <p:txBody>
          <a:bodyPr>
            <a:normAutofit fontScale="32500" lnSpcReduction="20000"/>
          </a:bodyPr>
          <a:lstStyle/>
          <a:p>
            <a:pPr algn="ctr">
              <a:buNone/>
            </a:pPr>
            <a:r>
              <a:rPr lang="en-US" altLang="en-US" sz="62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Advantage Plan </a:t>
            </a:r>
          </a:p>
          <a:p>
            <a:pPr>
              <a:buNone/>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(also known as Medicare Replacement, or Part C)</a:t>
            </a:r>
          </a:p>
          <a:p>
            <a:pPr>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Advantage is a Medicare-approved plan offered through a private company that is an alternative to (replaces) Traditional Medicare for your health coverage.</a:t>
            </a:r>
          </a:p>
          <a:p>
            <a:pPr lvl="1">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These plans cover all services that Traditional Medicare Part A, Part B, and a Medigap policy cover.</a:t>
            </a:r>
          </a:p>
          <a:p>
            <a:pPr lvl="1">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Many also include prescription drug coverage (Part D).</a:t>
            </a:r>
          </a:p>
          <a:p>
            <a:pPr>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Advantage plans are HMOs and PPOs.</a:t>
            </a:r>
          </a:p>
          <a:p>
            <a:pPr>
              <a:defRPr/>
            </a:pPr>
            <a:r>
              <a:rPr lang="en-US" altLang="en-US" sz="55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need to use doctors and other health care providers who are in the plan’s network</a:t>
            </a: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These plans generally have lower out-of-pocket costs than Traditional Medicare Part A, Part B, Part D, and a Medigap policy.</a:t>
            </a:r>
          </a:p>
          <a:p>
            <a:pPr>
              <a:defRPr/>
            </a:pPr>
            <a:r>
              <a:rPr lang="en-US" altLang="en-US" sz="55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These plans generally offer extra benefits that Traditional Medicare doesn’t include, like vision, hearing, and dental services. </a:t>
            </a:r>
          </a:p>
        </p:txBody>
      </p:sp>
      <p:pic>
        <p:nvPicPr>
          <p:cNvPr id="7" name="Picture 6">
            <a:extLst>
              <a:ext uri="{FF2B5EF4-FFF2-40B4-BE49-F238E27FC236}">
                <a16:creationId xmlns:a16="http://schemas.microsoft.com/office/drawing/2014/main" id="{B06CD6B2-EFB0-1F0C-960A-80DD9262B768}"/>
              </a:ext>
            </a:extLst>
          </p:cNvPr>
          <p:cNvPicPr>
            <a:picLocks noChangeAspect="1"/>
          </p:cNvPicPr>
          <p:nvPr/>
        </p:nvPicPr>
        <p:blipFill>
          <a:blip r:embed="rId4"/>
          <a:stretch>
            <a:fillRect/>
          </a:stretch>
        </p:blipFill>
        <p:spPr>
          <a:xfrm>
            <a:off x="9563011" y="6042721"/>
            <a:ext cx="1911179" cy="561220"/>
          </a:xfrm>
          <a:prstGeom prst="rect">
            <a:avLst/>
          </a:prstGeom>
        </p:spPr>
      </p:pic>
      <p:sp>
        <p:nvSpPr>
          <p:cNvPr id="5" name="TextBox 4">
            <a:extLst>
              <a:ext uri="{FF2B5EF4-FFF2-40B4-BE49-F238E27FC236}">
                <a16:creationId xmlns:a16="http://schemas.microsoft.com/office/drawing/2014/main" id="{25CD6848-1BED-4ABC-9E5B-62245A3D3311}"/>
              </a:ext>
            </a:extLst>
          </p:cNvPr>
          <p:cNvSpPr txBox="1"/>
          <p:nvPr/>
        </p:nvSpPr>
        <p:spPr>
          <a:xfrm>
            <a:off x="5467538" y="3351885"/>
            <a:ext cx="733887" cy="369332"/>
          </a:xfrm>
          <a:prstGeom prst="rect">
            <a:avLst/>
          </a:prstGeom>
          <a:noFill/>
        </p:spPr>
        <p:txBody>
          <a:bodyPr wrap="square" rtlCol="0">
            <a:spAutoFit/>
          </a:bodyPr>
          <a:lstStyle/>
          <a:p>
            <a:r>
              <a:rPr lang="en-US" b="1"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OR</a:t>
            </a:r>
            <a:endParaRPr lang="en-US" u="sng" dirty="0">
              <a:solidFill>
                <a:schemeClr val="accent2">
                  <a:lumMod val="75000"/>
                </a:schemeClr>
              </a:solidFill>
            </a:endParaRPr>
          </a:p>
        </p:txBody>
      </p:sp>
      <p:sp>
        <p:nvSpPr>
          <p:cNvPr id="6" name="Rectangle 5">
            <a:extLst>
              <a:ext uri="{FF2B5EF4-FFF2-40B4-BE49-F238E27FC236}">
                <a16:creationId xmlns:a16="http://schemas.microsoft.com/office/drawing/2014/main" id="{721AB85E-6347-41FA-82B9-7A0E3F336925}"/>
              </a:ext>
            </a:extLst>
          </p:cNvPr>
          <p:cNvSpPr/>
          <p:nvPr/>
        </p:nvSpPr>
        <p:spPr>
          <a:xfrm>
            <a:off x="124286" y="940572"/>
            <a:ext cx="5335480" cy="5020052"/>
          </a:xfrm>
          <a:prstGeom prst="rect">
            <a:avLst/>
          </a:prstGeom>
          <a:noFill/>
          <a:ln>
            <a:solidFill>
              <a:srgbClr val="B86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F8C715-CAC2-4FB6-99BF-A62281A0C919}"/>
              </a:ext>
            </a:extLst>
          </p:cNvPr>
          <p:cNvSpPr/>
          <p:nvPr/>
        </p:nvSpPr>
        <p:spPr>
          <a:xfrm>
            <a:off x="6201424" y="940572"/>
            <a:ext cx="5632509" cy="5020052"/>
          </a:xfrm>
          <a:prstGeom prst="rect">
            <a:avLst/>
          </a:prstGeom>
          <a:noFill/>
          <a:ln>
            <a:solidFill>
              <a:srgbClr val="B86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BBBE463C-9902-47EA-92BD-593F9FEC30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69959418"/>
      </p:ext>
    </p:extLst>
  </p:cSld>
  <p:clrMapOvr>
    <a:masterClrMapping/>
  </p:clrMapOvr>
  <mc:AlternateContent xmlns:mc="http://schemas.openxmlformats.org/markup-compatibility/2006" xmlns:p14="http://schemas.microsoft.com/office/powerpoint/2010/main">
    <mc:Choice Requires="p14">
      <p:transition spd="slow" p14:dur="2000" advTm="108561"/>
    </mc:Choice>
    <mc:Fallback xmlns="">
      <p:transition spd="slow" advTm="108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Advantage Plans</a:t>
            </a:r>
          </a:p>
        </p:txBody>
      </p:sp>
      <p:sp>
        <p:nvSpPr>
          <p:cNvPr id="11" name="Content Placeholder 2"/>
          <p:cNvSpPr>
            <a:spLocks noGrp="1"/>
          </p:cNvSpPr>
          <p:nvPr>
            <p:ph idx="1"/>
          </p:nvPr>
        </p:nvSpPr>
        <p:spPr>
          <a:xfrm>
            <a:off x="472440" y="1053930"/>
            <a:ext cx="11238914" cy="5171024"/>
          </a:xfrm>
        </p:spPr>
        <p:txBody>
          <a:bodyPr>
            <a:noAutofit/>
          </a:bodyPr>
          <a:lstStyle/>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you decide to enroll in a Medicare Advantage plan, take the time to review different companies and plan options.</a:t>
            </a:r>
          </a:p>
          <a:p>
            <a:pPr marL="0" lvl="1" indent="0">
              <a:lnSpc>
                <a:spcPct val="70000"/>
              </a:lnSpc>
              <a:spcBef>
                <a:spcPts val="1000"/>
              </a:spcBef>
              <a:buSzPct val="85000"/>
              <a:buNone/>
              <a:defRPr/>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Companies who sell Medicare Advantage plans offer mostly Health Maintenance Organization (HMO) plans</a:t>
            </a:r>
          </a:p>
          <a:p>
            <a:pPr marL="0" lvl="1" indent="0">
              <a:lnSpc>
                <a:spcPct val="70000"/>
              </a:lnSpc>
              <a:spcBef>
                <a:spcPts val="1000"/>
              </a:spcBef>
              <a:buSzPct val="85000"/>
              <a:buNone/>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or Preferred Provider Organization (PPO) plans.</a:t>
            </a:r>
          </a:p>
          <a:p>
            <a:pPr marL="0" lvl="1" indent="0">
              <a:lnSpc>
                <a:spcPct val="70000"/>
              </a:lnSpc>
              <a:spcBef>
                <a:spcPts val="1000"/>
              </a:spcBef>
              <a:buSzPct val="85000"/>
              <a:buNone/>
              <a:defRPr/>
            </a:pPr>
            <a:endPar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lvl="1" indent="0">
              <a:lnSpc>
                <a:spcPct val="70000"/>
              </a:lnSpc>
              <a:spcBef>
                <a:spcPts val="1000"/>
              </a:spcBef>
              <a:buSzPct val="85000"/>
              <a:buNone/>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HMO</a:t>
            </a: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are assigned to a primary care physician </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who works with the HMO plan and serves as the</a:t>
            </a:r>
          </a:p>
          <a:p>
            <a:pPr marL="0" lvl="1" indent="0">
              <a:lnSpc>
                <a:spcPct val="70000"/>
              </a:lnSpc>
              <a:spcBef>
                <a:spcPts val="1000"/>
              </a:spcBef>
              <a:buSzPct val="85000"/>
              <a:buNone/>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“gatekeeper” for all your medical care.</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primary care physician’s specialty is typically General Practice, Family Practice, or Internal Medicine.</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are required to seek care within the HMO provider network.</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Referrals to in-network specialists may be required (varies by plan).</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HMOs generally have no out-of-network benefits.</a:t>
            </a:r>
          </a:p>
          <a:p>
            <a:pPr marL="228600" lvl="1">
              <a:lnSpc>
                <a:spcPct val="70000"/>
              </a:lnSpc>
              <a:spcBef>
                <a:spcPts val="1000"/>
              </a:spcBef>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HMOs may have a less expensive monthly premium than a PPO.</a:t>
            </a:r>
          </a:p>
        </p:txBody>
      </p:sp>
      <p:pic>
        <p:nvPicPr>
          <p:cNvPr id="2" name="Picture 1">
            <a:extLst>
              <a:ext uri="{FF2B5EF4-FFF2-40B4-BE49-F238E27FC236}">
                <a16:creationId xmlns:a16="http://schemas.microsoft.com/office/drawing/2014/main" id="{9C127383-7916-85A7-71F2-E2CD492CD756}"/>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7" name="Audio 6">
            <a:hlinkClick r:id="" action="ppaction://media"/>
            <a:extLst>
              <a:ext uri="{FF2B5EF4-FFF2-40B4-BE49-F238E27FC236}">
                <a16:creationId xmlns:a16="http://schemas.microsoft.com/office/drawing/2014/main" id="{3BAEB49D-36DF-4948-9DB9-42DE3C155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6726711"/>
      </p:ext>
    </p:extLst>
  </p:cSld>
  <p:clrMapOvr>
    <a:masterClrMapping/>
  </p:clrMapOvr>
  <mc:AlternateContent xmlns:mc="http://schemas.openxmlformats.org/markup-compatibility/2006" xmlns:p14="http://schemas.microsoft.com/office/powerpoint/2010/main">
    <mc:Choice Requires="p14">
      <p:transition spd="slow" p14:dur="2000" advTm="62503"/>
    </mc:Choice>
    <mc:Fallback xmlns="">
      <p:transition spd="slow" advTm="6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Advantage Plans</a:t>
            </a:r>
          </a:p>
        </p:txBody>
      </p:sp>
      <p:sp>
        <p:nvSpPr>
          <p:cNvPr id="11" name="Content Placeholder 2"/>
          <p:cNvSpPr>
            <a:spLocks noGrp="1"/>
          </p:cNvSpPr>
          <p:nvPr>
            <p:ph idx="1"/>
          </p:nvPr>
        </p:nvSpPr>
        <p:spPr>
          <a:xfrm>
            <a:off x="472440" y="1053930"/>
            <a:ext cx="11238914" cy="5171024"/>
          </a:xfrm>
        </p:spPr>
        <p:txBody>
          <a:bodyPr>
            <a:noAutofit/>
          </a:bodyPr>
          <a:lstStyle/>
          <a:p>
            <a:pPr marL="0" lvl="1" indent="0">
              <a:lnSpc>
                <a:spcPct val="70000"/>
              </a:lnSpc>
              <a:spcBef>
                <a:spcPts val="1000"/>
              </a:spcBef>
              <a:buSzPct val="85000"/>
              <a:buNone/>
              <a:defRPr/>
            </a:pPr>
            <a:endPar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lvl="1" indent="0">
              <a:lnSpc>
                <a:spcPct val="70000"/>
              </a:lnSpc>
              <a:spcBef>
                <a:spcPts val="1000"/>
              </a:spcBef>
              <a:buSzPct val="85000"/>
              <a:buNone/>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altLang="en-US" sz="1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PPO</a:t>
            </a:r>
          </a:p>
          <a:p>
            <a:pPr marL="0" lvl="1" indent="0">
              <a:lnSpc>
                <a:spcPct val="70000"/>
              </a:lnSpc>
              <a:spcBef>
                <a:spcPts val="1000"/>
              </a:spcBef>
              <a:buSzPct val="85000"/>
              <a:buNone/>
              <a:defRPr/>
            </a:pPr>
            <a:endParaRPr lang="en-US" alt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There is no primary care physician assignment. </a:t>
            </a:r>
          </a:p>
          <a:p>
            <a:pPr marL="228600" lvl="1">
              <a:lnSpc>
                <a:spcPct val="70000"/>
              </a:lnSpc>
              <a:spcBef>
                <a:spcPts val="1000"/>
              </a:spcBef>
              <a:buSzPct val="85000"/>
              <a:defRPr/>
            </a:pPr>
            <a:endPar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For the highest benefit level, you should seek care within the PPO provider network.</a:t>
            </a:r>
          </a:p>
          <a:p>
            <a:pPr marL="228600" lvl="1">
              <a:lnSpc>
                <a:spcPct val="70000"/>
              </a:lnSpc>
              <a:spcBef>
                <a:spcPts val="1000"/>
              </a:spcBef>
              <a:buSzPct val="85000"/>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self-refer to in-network primary care or specialist physicians.</a:t>
            </a:r>
          </a:p>
          <a:p>
            <a:pPr marL="228600" lvl="1">
              <a:lnSpc>
                <a:spcPct val="70000"/>
              </a:lnSpc>
              <a:spcBef>
                <a:spcPts val="1000"/>
              </a:spcBef>
              <a:buSzPct val="85000"/>
              <a:defRPr/>
            </a:pPr>
            <a:endPar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PPO has out-of-network benefits, which means you can seek care outside the PPO provider network, but at a higher cost (i.e., your co-pay or deductible would be higher than if you seek care within the PPO network).</a:t>
            </a:r>
          </a:p>
          <a:p>
            <a:pPr marL="228600" lvl="1">
              <a:lnSpc>
                <a:spcPct val="70000"/>
              </a:lnSpc>
              <a:spcBef>
                <a:spcPts val="1000"/>
              </a:spcBef>
              <a:buSzPct val="85000"/>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28600" lvl="1">
              <a:lnSpc>
                <a:spcPct val="70000"/>
              </a:lnSpc>
              <a:spcBef>
                <a:spcPts val="1000"/>
              </a:spcBef>
              <a:buSzPct val="85000"/>
              <a:defRPr/>
            </a:pPr>
            <a:r>
              <a:rPr lang="en-US" alt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PPOs may have a more expensive monthly premium than HMO.</a:t>
            </a:r>
          </a:p>
        </p:txBody>
      </p:sp>
      <p:pic>
        <p:nvPicPr>
          <p:cNvPr id="2" name="Picture 1">
            <a:extLst>
              <a:ext uri="{FF2B5EF4-FFF2-40B4-BE49-F238E27FC236}">
                <a16:creationId xmlns:a16="http://schemas.microsoft.com/office/drawing/2014/main" id="{9C127383-7916-85A7-71F2-E2CD492CD756}"/>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7" name="Audio 6">
            <a:hlinkClick r:id="" action="ppaction://media"/>
            <a:extLst>
              <a:ext uri="{FF2B5EF4-FFF2-40B4-BE49-F238E27FC236}">
                <a16:creationId xmlns:a16="http://schemas.microsoft.com/office/drawing/2014/main" id="{1C9B494B-D0CC-4CC8-877C-807EB0409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68161889"/>
      </p:ext>
    </p:extLst>
  </p:cSld>
  <p:clrMapOvr>
    <a:masterClrMapping/>
  </p:clrMapOvr>
  <mc:AlternateContent xmlns:mc="http://schemas.openxmlformats.org/markup-compatibility/2006" xmlns:p14="http://schemas.microsoft.com/office/powerpoint/2010/main">
    <mc:Choice Requires="p14">
      <p:transition spd="slow" p14:dur="2000" advTm="52640"/>
    </mc:Choice>
    <mc:Fallback xmlns="">
      <p:transition spd="slow" advTm="5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247120"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Medicare vs. Medicare Advantage</a:t>
            </a:r>
          </a:p>
        </p:txBody>
      </p:sp>
      <p:sp>
        <p:nvSpPr>
          <p:cNvPr id="11" name="Content Placeholder 2"/>
          <p:cNvSpPr>
            <a:spLocks noGrp="1"/>
          </p:cNvSpPr>
          <p:nvPr>
            <p:ph idx="1"/>
          </p:nvPr>
        </p:nvSpPr>
        <p:spPr>
          <a:xfrm>
            <a:off x="472440" y="1125414"/>
            <a:ext cx="11230122" cy="5397305"/>
          </a:xfrm>
        </p:spPr>
        <p:txBody>
          <a:bodyPr/>
          <a:lstStyle/>
          <a:p>
            <a:pPr marL="0" indent="0" algn="ctr">
              <a:buNone/>
            </a:pPr>
            <a:r>
              <a:rPr lang="en-US" sz="24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Reminder: You are covered under one Medicare plan only.</a:t>
            </a:r>
          </a:p>
          <a:p>
            <a:pPr marL="0" indent="0" algn="l">
              <a:buNone/>
              <a:defRP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8">
            <a:extLst>
              <a:ext uri="{FF2B5EF4-FFF2-40B4-BE49-F238E27FC236}">
                <a16:creationId xmlns:a16="http://schemas.microsoft.com/office/drawing/2014/main" id="{D069EBFB-1010-D3FD-489C-5BEE5D5EE6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0" t="1929" r="1333" b="3863"/>
          <a:stretch/>
        </p:blipFill>
        <p:spPr bwMode="auto">
          <a:xfrm>
            <a:off x="1180074" y="3054024"/>
            <a:ext cx="4689920" cy="261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7A861E0-F42E-D534-E25A-DB32039DAF6C}"/>
              </a:ext>
            </a:extLst>
          </p:cNvPr>
          <p:cNvPicPr>
            <a:picLocks noChangeAspect="1"/>
          </p:cNvPicPr>
          <p:nvPr/>
        </p:nvPicPr>
        <p:blipFill rotWithShape="1">
          <a:blip r:embed="rId5"/>
          <a:srcRect l="3112" t="7388" r="3294" b="3200"/>
          <a:stretch/>
        </p:blipFill>
        <p:spPr>
          <a:xfrm>
            <a:off x="6973896" y="2994374"/>
            <a:ext cx="4457626" cy="2738212"/>
          </a:xfrm>
          <a:prstGeom prst="rect">
            <a:avLst/>
          </a:prstGeom>
        </p:spPr>
      </p:pic>
      <p:sp>
        <p:nvSpPr>
          <p:cNvPr id="7" name="TextBox 6">
            <a:extLst>
              <a:ext uri="{FF2B5EF4-FFF2-40B4-BE49-F238E27FC236}">
                <a16:creationId xmlns:a16="http://schemas.microsoft.com/office/drawing/2014/main" id="{3BAD63AF-7CE7-69CE-FCB1-666A58081ABD}"/>
              </a:ext>
            </a:extLst>
          </p:cNvPr>
          <p:cNvSpPr txBox="1"/>
          <p:nvPr/>
        </p:nvSpPr>
        <p:spPr>
          <a:xfrm>
            <a:off x="1250432" y="1698597"/>
            <a:ext cx="4404361" cy="830997"/>
          </a:xfrm>
          <a:prstGeom prst="rect">
            <a:avLst/>
          </a:prstGeom>
          <a:noFill/>
        </p:spPr>
        <p:txBody>
          <a:bodyPr wrap="square" rtlCol="0">
            <a:spAutoFit/>
          </a:bodyPr>
          <a:lstStyle/>
          <a:p>
            <a:pPr algn="ctr">
              <a:defRPr/>
            </a:pPr>
            <a:r>
              <a:rPr lang="en-US" sz="24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Traditional Medicare</a:t>
            </a:r>
          </a:p>
          <a:p>
            <a:pPr algn="ctr">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(Red, white, and blue card)</a:t>
            </a:r>
          </a:p>
        </p:txBody>
      </p:sp>
      <p:sp>
        <p:nvSpPr>
          <p:cNvPr id="8" name="TextBox 7">
            <a:extLst>
              <a:ext uri="{FF2B5EF4-FFF2-40B4-BE49-F238E27FC236}">
                <a16:creationId xmlns:a16="http://schemas.microsoft.com/office/drawing/2014/main" id="{4ACEB4D4-6B3C-1529-CAA9-1B3F71BF0B65}"/>
              </a:ext>
            </a:extLst>
          </p:cNvPr>
          <p:cNvSpPr txBox="1"/>
          <p:nvPr/>
        </p:nvSpPr>
        <p:spPr>
          <a:xfrm>
            <a:off x="6322006" y="1698597"/>
            <a:ext cx="5556152" cy="1200329"/>
          </a:xfrm>
          <a:prstGeom prst="rect">
            <a:avLst/>
          </a:prstGeom>
          <a:noFill/>
        </p:spPr>
        <p:txBody>
          <a:bodyPr wrap="square" rtlCol="0">
            <a:spAutoFit/>
          </a:bodyPr>
          <a:lstStyle/>
          <a:p>
            <a:pPr algn="ctr">
              <a:defRPr/>
            </a:pPr>
            <a:r>
              <a:rPr lang="en-US" sz="24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C</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a:p>
            <a:pPr algn="ctr">
              <a:defRPr/>
            </a:pPr>
            <a:r>
              <a:rPr lang="en-US" sz="24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Medicare Advantage Plan</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a:p>
            <a:pPr algn="ctr">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(HMOs and PPOs)</a:t>
            </a:r>
          </a:p>
        </p:txBody>
      </p:sp>
      <p:pic>
        <p:nvPicPr>
          <p:cNvPr id="9" name="Picture 8">
            <a:extLst>
              <a:ext uri="{FF2B5EF4-FFF2-40B4-BE49-F238E27FC236}">
                <a16:creationId xmlns:a16="http://schemas.microsoft.com/office/drawing/2014/main" id="{DB0328BD-C513-E19C-B7D0-38EC43791073}"/>
              </a:ext>
            </a:extLst>
          </p:cNvPr>
          <p:cNvPicPr>
            <a:picLocks noChangeAspect="1"/>
          </p:cNvPicPr>
          <p:nvPr/>
        </p:nvPicPr>
        <p:blipFill>
          <a:blip r:embed="rId6"/>
          <a:stretch>
            <a:fillRect/>
          </a:stretch>
        </p:blipFill>
        <p:spPr>
          <a:xfrm>
            <a:off x="9520343" y="5960624"/>
            <a:ext cx="1911179" cy="561220"/>
          </a:xfrm>
          <a:prstGeom prst="rect">
            <a:avLst/>
          </a:prstGeom>
        </p:spPr>
      </p:pic>
      <p:sp>
        <p:nvSpPr>
          <p:cNvPr id="12" name="TextBox 11">
            <a:extLst>
              <a:ext uri="{FF2B5EF4-FFF2-40B4-BE49-F238E27FC236}">
                <a16:creationId xmlns:a16="http://schemas.microsoft.com/office/drawing/2014/main" id="{0DF2E06F-4E3D-4C92-9F50-D3A50003A765}"/>
              </a:ext>
            </a:extLst>
          </p:cNvPr>
          <p:cNvSpPr txBox="1"/>
          <p:nvPr/>
        </p:nvSpPr>
        <p:spPr>
          <a:xfrm>
            <a:off x="6012467" y="4132647"/>
            <a:ext cx="818955" cy="461665"/>
          </a:xfrm>
          <a:prstGeom prst="rect">
            <a:avLst/>
          </a:prstGeom>
          <a:noFill/>
        </p:spPr>
        <p:txBody>
          <a:bodyPr wrap="square" rtlCol="0">
            <a:spAutoFit/>
          </a:bodyPr>
          <a:lstStyle/>
          <a:p>
            <a:r>
              <a:rPr lang="en-US" sz="2400" b="1" dirty="0">
                <a:solidFill>
                  <a:srgbClr val="B86747"/>
                </a:solidFill>
                <a:latin typeface="Tahoma" panose="020B0604030504040204" pitchFamily="34" charset="0"/>
                <a:ea typeface="Tahoma" panose="020B0604030504040204" pitchFamily="34" charset="0"/>
                <a:cs typeface="Tahoma" panose="020B0604030504040204" pitchFamily="34" charset="0"/>
              </a:rPr>
              <a:t> </a:t>
            </a:r>
            <a:r>
              <a:rPr lang="en-US" sz="2400" b="1" u="sng" dirty="0">
                <a:solidFill>
                  <a:srgbClr val="B86747"/>
                </a:solidFill>
                <a:latin typeface="Tahoma" panose="020B0604030504040204" pitchFamily="34" charset="0"/>
                <a:ea typeface="Tahoma" panose="020B0604030504040204" pitchFamily="34" charset="0"/>
                <a:cs typeface="Tahoma" panose="020B0604030504040204" pitchFamily="34" charset="0"/>
              </a:rPr>
              <a:t>OR</a:t>
            </a:r>
            <a:endParaRPr lang="en-US" sz="2400" u="sng" dirty="0"/>
          </a:p>
        </p:txBody>
      </p:sp>
      <p:pic>
        <p:nvPicPr>
          <p:cNvPr id="3" name="Audio 2">
            <a:hlinkClick r:id="" action="ppaction://media"/>
            <a:extLst>
              <a:ext uri="{FF2B5EF4-FFF2-40B4-BE49-F238E27FC236}">
                <a16:creationId xmlns:a16="http://schemas.microsoft.com/office/drawing/2014/main" id="{67096AE8-F6C8-4BB5-A61A-8A6A5E0828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86210173"/>
      </p:ext>
    </p:extLst>
  </p:cSld>
  <p:clrMapOvr>
    <a:masterClrMapping/>
  </p:clrMapOvr>
  <mc:AlternateContent xmlns:mc="http://schemas.openxmlformats.org/markup-compatibility/2006" xmlns:p14="http://schemas.microsoft.com/office/powerpoint/2010/main">
    <mc:Choice Requires="p14">
      <p:transition spd="slow" p14:dur="2000" advTm="35203"/>
    </mc:Choice>
    <mc:Fallback xmlns="">
      <p:transition spd="slow" advTm="3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658600" cy="876692"/>
          </a:xfrm>
        </p:spPr>
        <p:txBody>
          <a:bodyPr>
            <a:no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What works best for you, and what is most important to you?</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1E8EE0B8-C532-4BE5-9505-930FA5316248}"/>
              </a:ext>
            </a:extLst>
          </p:cNvPr>
          <p:cNvSpPr txBox="1">
            <a:spLocks noGrp="1" noChangeArrowheads="1"/>
          </p:cNvSpPr>
          <p:nvPr>
            <p:ph idx="1"/>
          </p:nvPr>
        </p:nvSpPr>
        <p:spPr bwMode="auto">
          <a:xfrm>
            <a:off x="492252" y="895373"/>
            <a:ext cx="9983680" cy="506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048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049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5621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193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4765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337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3909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481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80000"/>
              </a:lnSpc>
              <a:spcBef>
                <a:spcPts val="800"/>
              </a:spcBef>
              <a:buFont typeface="Arial" panose="020B0604020202020204" pitchFamily="34" charset="0"/>
              <a:buNone/>
            </a:pPr>
            <a:r>
              <a:rPr lang="en-US" altLang="en-US" sz="1600" dirty="0">
                <a:latin typeface="Tahoma" panose="020B0604030504040204" pitchFamily="34" charset="0"/>
                <a:sym typeface="Calibri" panose="020F0502020204030204" pitchFamily="34" charset="0"/>
              </a:rPr>
              <a:t> </a:t>
            </a:r>
            <a:endParaRPr lang="en-US" altLang="en-US" sz="500" dirty="0">
              <a:latin typeface="Tahoma"/>
              <a:ea typeface="Tahoma"/>
              <a:cs typeface="Tahoma"/>
              <a:sym typeface="Calibri" panose="020F0502020204030204" pitchFamily="34" charset="0"/>
            </a:endParaRPr>
          </a:p>
          <a:p>
            <a:pPr marL="0" lvl="1" indent="0">
              <a:lnSpc>
                <a:spcPct val="80000"/>
              </a:lnSpc>
              <a:spcBef>
                <a:spcPts val="700"/>
              </a:spcBef>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Advantages of Traditional Medicare + Medicare Supplement (Medigap):</a:t>
            </a:r>
          </a:p>
          <a:p>
            <a:pPr marL="0" lvl="1" indent="0">
              <a:lnSpc>
                <a:spcPct val="80000"/>
              </a:lnSpc>
              <a:spcBef>
                <a:spcPts val="700"/>
              </a:spcBef>
              <a:buNone/>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Most</a:t>
            </a:r>
            <a:r>
              <a:rPr lang="en-US" altLang="en-US" sz="2000" dirty="0">
                <a:solidFill>
                  <a:schemeClr val="accent2">
                    <a:lumMod val="75000"/>
                  </a:schemeClr>
                </a:solidFill>
                <a:latin typeface="Tahoma" panose="020B0604030504040204" pitchFamily="34" charset="0"/>
                <a:sym typeface="Calibri" panose="020F0502020204030204" pitchFamily="34" charset="0"/>
              </a:rPr>
              <a:t> </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providers accept Traditional Medicare.</a:t>
            </a:r>
          </a:p>
          <a:p>
            <a:pPr marL="342900" lvl="1" indent="-342900">
              <a:lnSpc>
                <a:spcPct val="80000"/>
              </a:lnSpc>
              <a:spcBef>
                <a:spcPts val="700"/>
              </a:spcBef>
            </a:pPr>
            <a:endPar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Patients can choose any Medicare provider for services; there is no network or referral process.</a:t>
            </a:r>
          </a:p>
          <a:p>
            <a:pPr marL="342900" lvl="1" indent="-342900">
              <a:lnSpc>
                <a:spcPct val="80000"/>
              </a:lnSpc>
              <a:spcBef>
                <a:spcPts val="700"/>
              </a:spcBef>
            </a:pPr>
            <a:endPar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Services are either covered or not covered; there is no authorization process.</a:t>
            </a:r>
          </a:p>
          <a:p>
            <a:pPr marL="342900" lvl="1" indent="-342900">
              <a:lnSpc>
                <a:spcPct val="80000"/>
              </a:lnSpc>
              <a:spcBef>
                <a:spcPts val="700"/>
              </a:spcBef>
            </a:pPr>
            <a:endParaRPr lang="en-US" altLang="en-US" sz="2000" b="1"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marL="0" lvl="1" indent="0">
              <a:spcBef>
                <a:spcPts val="700"/>
              </a:spcBef>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Disadvantages of Traditional Medicare + Medigap:</a:t>
            </a:r>
          </a:p>
          <a:p>
            <a:pPr marL="0" lvl="1" indent="0">
              <a:lnSpc>
                <a:spcPct val="80000"/>
              </a:lnSpc>
              <a:spcBef>
                <a:spcPts val="700"/>
              </a:spcBef>
              <a:buNone/>
            </a:pPr>
            <a:endParaRPr lang="en-US" altLang="en-US" sz="2000" dirty="0">
              <a:solidFill>
                <a:schemeClr val="accent2">
                  <a:lumMod val="75000"/>
                </a:schemeClr>
              </a:solidFill>
              <a:latin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Monthly premiums add up (Part B &amp; Medigap).</a:t>
            </a:r>
          </a:p>
          <a:p>
            <a:pPr marL="0" lvl="1" indent="0">
              <a:lnSpc>
                <a:spcPct val="80000"/>
              </a:lnSpc>
              <a:spcBef>
                <a:spcPts val="700"/>
              </a:spcBef>
              <a:buNone/>
            </a:pPr>
            <a:endPar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342900" lvl="1" indent="-342900">
              <a:lnSpc>
                <a:spcPct val="80000"/>
              </a:lnSpc>
              <a:spcBef>
                <a:spcPts val="700"/>
              </a:spcBef>
            </a:pP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Part D (prescription drug coverage) must also be purchased; otherwise, all drugs are out of pocket.</a:t>
            </a:r>
          </a:p>
          <a:p>
            <a:pPr lvl="2">
              <a:lnSpc>
                <a:spcPct val="80000"/>
              </a:lnSpc>
              <a:spcBef>
                <a:spcPts val="600"/>
              </a:spcBef>
              <a:buFont typeface="Arial" panose="020B0604020202020204" pitchFamily="34" charset="0"/>
              <a:buNone/>
            </a:pPr>
            <a:endParaRPr lang="en-US" altLang="en-US" sz="1400" dirty="0">
              <a:latin typeface="Tahoma" panose="020B0604030504040204" pitchFamily="34" charset="0"/>
              <a:ea typeface="Tahoma"/>
              <a:cs typeface="Tahoma"/>
            </a:endParaRPr>
          </a:p>
        </p:txBody>
      </p:sp>
      <p:pic>
        <p:nvPicPr>
          <p:cNvPr id="14" name="Audio 13">
            <a:hlinkClick r:id="" action="ppaction://media"/>
            <a:extLst>
              <a:ext uri="{FF2B5EF4-FFF2-40B4-BE49-F238E27FC236}">
                <a16:creationId xmlns:a16="http://schemas.microsoft.com/office/drawing/2014/main" id="{B512FC49-876D-4278-8213-C0F154CE5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97038956"/>
      </p:ext>
    </p:extLst>
  </p:cSld>
  <p:clrMapOvr>
    <a:masterClrMapping/>
  </p:clrMapOvr>
  <mc:AlternateContent xmlns:mc="http://schemas.openxmlformats.org/markup-compatibility/2006" xmlns:p14="http://schemas.microsoft.com/office/powerpoint/2010/main">
    <mc:Choice Requires="p14">
      <p:transition spd="slow" p14:dur="2000" advTm="56947"/>
    </mc:Choice>
    <mc:Fallback xmlns="">
      <p:transition spd="slow" advTm="5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658600" cy="876692"/>
          </a:xfrm>
        </p:spPr>
        <p:txBody>
          <a:bodyPr>
            <a:no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What works best for you, and what is most important to you?</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A2074BA0-34E0-4817-BD26-941FCF28020B}"/>
              </a:ext>
            </a:extLst>
          </p:cNvPr>
          <p:cNvSpPr txBox="1">
            <a:spLocks noChangeArrowheads="1"/>
          </p:cNvSpPr>
          <p:nvPr/>
        </p:nvSpPr>
        <p:spPr bwMode="auto">
          <a:xfrm>
            <a:off x="411479" y="956591"/>
            <a:ext cx="11227146" cy="563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048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049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5621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193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4765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337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3909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481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80000"/>
              </a:lnSpc>
              <a:spcBef>
                <a:spcPts val="800"/>
              </a:spcBef>
              <a:buFont typeface="Arial" panose="020B0604020202020204" pitchFamily="34" charset="0"/>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Advantages of Medicare Advantage (MA) plans </a:t>
            </a:r>
            <a:r>
              <a:rPr lang="en-US" altLang="en-US" sz="20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(also known as Part C, or Medicare Replacement):</a:t>
            </a:r>
          </a:p>
          <a:p>
            <a:pPr>
              <a:lnSpc>
                <a:spcPct val="80000"/>
              </a:lnSpc>
              <a:spcBef>
                <a:spcPts val="800"/>
              </a:spcBef>
              <a:buFont typeface="Arial" panose="020B0604020202020204" pitchFamily="34" charset="0"/>
              <a:buNone/>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Low monthly premiums and copays.</a:t>
            </a:r>
          </a:p>
          <a:p>
            <a:pPr marL="285750" indent="-285750">
              <a:lnSpc>
                <a:spcPct val="80000"/>
              </a:lnSpc>
              <a:spcBef>
                <a:spcPts val="800"/>
              </a:spcBef>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MA plans include what Medicare Part A, Part B, and a Medigap policy would cover, and some include a pharmacy benefit. Reminders about pharmacy benefits and drug coupons:</a:t>
            </a:r>
          </a:p>
          <a:p>
            <a:pPr marL="990600" lvl="1">
              <a:lnSpc>
                <a:spcPct val="80000"/>
              </a:lnSpc>
              <a:spcBef>
                <a:spcPts val="800"/>
              </a:spcBef>
            </a:pPr>
            <a:r>
              <a:rPr lang="en-US" altLang="en-US" sz="1600" dirty="0">
                <a:solidFill>
                  <a:schemeClr val="accent2">
                    <a:lumMod val="75000"/>
                  </a:schemeClr>
                </a:solidFill>
                <a:latin typeface="Tahoma"/>
                <a:ea typeface="Tahoma"/>
                <a:cs typeface="Tahoma"/>
              </a:rPr>
              <a:t>Manufacturer’s discount drug coupons are not the same as your pharmacy benefit.</a:t>
            </a:r>
          </a:p>
          <a:p>
            <a:pPr marL="990600" lvl="1">
              <a:lnSpc>
                <a:spcPct val="80000"/>
              </a:lnSpc>
              <a:spcBef>
                <a:spcPts val="800"/>
              </a:spcBef>
            </a:pPr>
            <a:r>
              <a:rPr lang="en-US" sz="1600" dirty="0">
                <a:solidFill>
                  <a:schemeClr val="accent2">
                    <a:lumMod val="75000"/>
                  </a:schemeClr>
                </a:solidFill>
                <a:latin typeface="Tahoma"/>
                <a:ea typeface="Tahoma"/>
                <a:cs typeface="Tahoma"/>
              </a:rPr>
              <a:t>If </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coupon offers your drug at a lower cost, you may use the coupon instead of your plan’s pharmacy benefit. </a:t>
            </a:r>
          </a:p>
          <a:p>
            <a:pPr marL="990600" lvl="1">
              <a:lnSpc>
                <a:spcPct val="80000"/>
              </a:lnSpc>
              <a:spcBef>
                <a:spcPts val="800"/>
              </a:spcBef>
            </a:pP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the pharmacy benefit covers the drug at a lower cost, it would be better to use your plan’s pharmacy benefit.</a:t>
            </a:r>
            <a:endParaRPr lang="en-US" sz="1600" dirty="0">
              <a:solidFill>
                <a:schemeClr val="accent2">
                  <a:lumMod val="75000"/>
                </a:schemeClr>
              </a:solidFill>
              <a:latin typeface="Tahoma"/>
              <a:ea typeface="Tahoma"/>
              <a:cs typeface="Tahoma"/>
            </a:endParaRPr>
          </a:p>
          <a:p>
            <a:pPr marL="285750" indent="-285750">
              <a:lnSpc>
                <a:spcPct val="80000"/>
              </a:lnSpc>
              <a:spcBef>
                <a:spcPts val="800"/>
              </a:spcBef>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Plans may also include other services not covered under Traditional Medicare, such as hearing, vision, and dental services.</a:t>
            </a:r>
          </a:p>
          <a:p>
            <a:pPr marL="285750" indent="-285750">
              <a:lnSpc>
                <a:spcPct val="80000"/>
              </a:lnSpc>
              <a:spcBef>
                <a:spcPts val="800"/>
              </a:spcBef>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Plans offer financial rewards for completing activities like preventive screening appointments and annual physicals.</a:t>
            </a:r>
          </a:p>
          <a:p>
            <a:pPr>
              <a:lnSpc>
                <a:spcPct val="80000"/>
              </a:lnSpc>
              <a:spcBef>
                <a:spcPts val="800"/>
              </a:spcBef>
              <a:buFont typeface="Arial" panose="020B0604020202020204" pitchFamily="34" charset="0"/>
              <a:buNone/>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800"/>
              </a:spcBef>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Disadvantages of Medicare Advantage plans:</a:t>
            </a:r>
          </a:p>
          <a:p>
            <a:pPr>
              <a:lnSpc>
                <a:spcPct val="80000"/>
              </a:lnSpc>
              <a:spcBef>
                <a:spcPts val="800"/>
              </a:spcBef>
              <a:buNone/>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Networks of providers are used, which will limit choices on where you receive services. Not all providers are in-network with MA plans.</a:t>
            </a:r>
          </a:p>
          <a:p>
            <a:pPr>
              <a:lnSpc>
                <a:spcPct val="80000"/>
              </a:lnSpc>
              <a:spcBef>
                <a:spcPts val="800"/>
              </a:spcBef>
              <a:buNone/>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285750" indent="-285750">
              <a:lnSpc>
                <a:spcPct val="80000"/>
              </a:lnSpc>
              <a:spcBef>
                <a:spcPts val="800"/>
              </a:spcBef>
            </a:pPr>
            <a:r>
              <a:rPr lang="en-US" altLang="en-US" sz="1600" dirty="0">
                <a:solidFill>
                  <a:schemeClr val="accent2">
                    <a:lumMod val="75000"/>
                  </a:schemeClr>
                </a:solidFill>
                <a:latin typeface="Tahoma" panose="020B0604030504040204" pitchFamily="34" charset="0"/>
                <a:sym typeface="Calibri" panose="020F0502020204030204" pitchFamily="34" charset="0"/>
              </a:rPr>
              <a:t>MA plans have referral and service authorization requirements that must be followed.</a:t>
            </a:r>
          </a:p>
        </p:txBody>
      </p:sp>
      <p:pic>
        <p:nvPicPr>
          <p:cNvPr id="3" name="Audio 2">
            <a:hlinkClick r:id="" action="ppaction://media"/>
            <a:extLst>
              <a:ext uri="{FF2B5EF4-FFF2-40B4-BE49-F238E27FC236}">
                <a16:creationId xmlns:a16="http://schemas.microsoft.com/office/drawing/2014/main" id="{BDBDA61E-47D1-4EA0-8C3C-0A61910335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50595794"/>
      </p:ext>
    </p:extLst>
  </p:cSld>
  <p:clrMapOvr>
    <a:masterClrMapping/>
  </p:clrMapOvr>
  <mc:AlternateContent xmlns:mc="http://schemas.openxmlformats.org/markup-compatibility/2006" xmlns:p14="http://schemas.microsoft.com/office/powerpoint/2010/main">
    <mc:Choice Requires="p14">
      <p:transition spd="slow" p14:dur="2000" advTm="62721"/>
    </mc:Choice>
    <mc:Fallback xmlns="">
      <p:transition spd="slow" advTm="62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Enrollment Periods </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(not a complete list)</a:t>
            </a:r>
          </a:p>
        </p:txBody>
      </p:sp>
      <p:sp>
        <p:nvSpPr>
          <p:cNvPr id="11" name="Content Placeholder 2"/>
          <p:cNvSpPr>
            <a:spLocks noGrp="1"/>
          </p:cNvSpPr>
          <p:nvPr>
            <p:ph idx="1"/>
          </p:nvPr>
        </p:nvSpPr>
        <p:spPr>
          <a:xfrm>
            <a:off x="472440" y="1288051"/>
            <a:ext cx="10959082" cy="3718956"/>
          </a:xfrm>
        </p:spPr>
        <p:txBody>
          <a:bodyPr>
            <a:normAutofit/>
          </a:bodyPr>
          <a:lstStyle/>
          <a:p>
            <a:pPr marL="0" indent="0">
              <a:spcBef>
                <a:spcPts val="800"/>
              </a:spcBef>
              <a:buSzPct val="100000"/>
              <a:buNone/>
              <a:defRPr/>
            </a:pPr>
            <a:r>
              <a:rPr 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Initial enrollment </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You’re turning 65. You have a 7-month enrollment period (3 months before you turn 65, your birthday month, and 3 months after your birthday). </a:t>
            </a:r>
          </a:p>
          <a:p>
            <a:pPr marL="0" indent="0">
              <a:spcBef>
                <a:spcPts val="800"/>
              </a:spcBef>
              <a:buSzPct val="100000"/>
              <a:buNone/>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spcBef>
                <a:spcPts val="800"/>
              </a:spcBef>
              <a:buSzPct val="100000"/>
              <a:buNone/>
              <a:defRPr/>
            </a:pPr>
            <a:r>
              <a:rPr 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Annual enrollment </a:t>
            </a: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make changes to your coverage and enroll in a different Medicare plan each year, from October 15 to December 7, for an effective date of January 1 of the following year. Your options are:</a:t>
            </a:r>
          </a:p>
          <a:p>
            <a:pPr lvl="1">
              <a:spcBef>
                <a:spcPts val="800"/>
              </a:spcBef>
              <a:buSzPct val="100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you have Traditional Medicare, you can switch to a Medicare Advantage plan — or vice versa.</a:t>
            </a:r>
          </a:p>
          <a:p>
            <a:pPr lvl="1">
              <a:spcBef>
                <a:spcPts val="800"/>
              </a:spcBef>
              <a:buSzPct val="100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switch from a Medicare Advantage plan with drug coverage to one without — or vice versa.</a:t>
            </a:r>
          </a:p>
          <a:p>
            <a:pPr lvl="1">
              <a:spcBef>
                <a:spcPts val="800"/>
              </a:spcBef>
              <a:buSzPct val="100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change your Medicare Advantage plan to a different plan with your same company, or you can change companies.</a:t>
            </a:r>
          </a:p>
          <a:p>
            <a:pPr lvl="1">
              <a:spcBef>
                <a:spcPts val="800"/>
              </a:spcBef>
              <a:buSzPct val="100000"/>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 join or drop a Medicare prescription drug plan (Part D).</a:t>
            </a: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0" indent="0">
              <a:buNone/>
            </a:pPr>
            <a:endParaRPr lang="en-US" sz="800"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3" name="TextBox 2">
            <a:extLst>
              <a:ext uri="{FF2B5EF4-FFF2-40B4-BE49-F238E27FC236}">
                <a16:creationId xmlns:a16="http://schemas.microsoft.com/office/drawing/2014/main" id="{C76C8BF3-99A6-F4F9-DDE4-DEA0CB89113C}"/>
              </a:ext>
            </a:extLst>
          </p:cNvPr>
          <p:cNvSpPr txBox="1"/>
          <p:nvPr/>
        </p:nvSpPr>
        <p:spPr>
          <a:xfrm>
            <a:off x="387647" y="5418365"/>
            <a:ext cx="97477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buSzPct val="100000"/>
              <a:defRPr/>
            </a:pPr>
            <a:r>
              <a:rPr lang="en-US" sz="1400" b="1" i="1" dirty="0">
                <a:latin typeface="Tahoma"/>
                <a:ea typeface="Tahoma"/>
                <a:cs typeface="Tahoma"/>
              </a:rPr>
              <a:t>Resource</a:t>
            </a:r>
            <a:r>
              <a:rPr lang="en-US" sz="1400" i="1" dirty="0">
                <a:latin typeface="Tahoma"/>
                <a:ea typeface="Tahoma"/>
                <a:cs typeface="Tahoma"/>
              </a:rPr>
              <a:t>: </a:t>
            </a:r>
            <a:r>
              <a:rPr lang="en-US" sz="1400" dirty="0">
                <a:latin typeface="Tahoma"/>
                <a:ea typeface="Tahoma"/>
                <a:cs typeface="Tahoma"/>
              </a:rPr>
              <a:t> </a:t>
            </a:r>
            <a:r>
              <a:rPr lang="en-US" sz="1400" u="sng" dirty="0">
                <a:solidFill>
                  <a:srgbClr val="7030A0"/>
                </a:solidFill>
                <a:latin typeface="Tahoma"/>
                <a:ea typeface="Tahoma"/>
                <a:cs typeface="Tahoma"/>
                <a:hlinkClick r:id="rId5"/>
              </a:rPr>
              <a:t>https://www.cms.gov/Outreach-and-Education/Find-Your-Provider-Type/Employers-and-Unions/Top-5-things-you-need-to-know-about-Medicare-Enrollment</a:t>
            </a:r>
            <a:r>
              <a:rPr lang="en-US" sz="1400" u="sng" dirty="0">
                <a:solidFill>
                  <a:srgbClr val="7030A0"/>
                </a:solidFill>
                <a:latin typeface="Tahoma"/>
                <a:ea typeface="Tahoma"/>
                <a:cs typeface="Tahoma"/>
              </a:rPr>
              <a:t> </a:t>
            </a:r>
          </a:p>
        </p:txBody>
      </p:sp>
      <p:pic>
        <p:nvPicPr>
          <p:cNvPr id="13" name="Audio 12">
            <a:hlinkClick r:id="" action="ppaction://media"/>
            <a:extLst>
              <a:ext uri="{FF2B5EF4-FFF2-40B4-BE49-F238E27FC236}">
                <a16:creationId xmlns:a16="http://schemas.microsoft.com/office/drawing/2014/main" id="{969421D4-30F3-45BC-94C0-B0BB30F68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3152375"/>
      </p:ext>
    </p:extLst>
  </p:cSld>
  <p:clrMapOvr>
    <a:masterClrMapping/>
  </p:clrMapOvr>
  <mc:AlternateContent xmlns:mc="http://schemas.openxmlformats.org/markup-compatibility/2006" xmlns:p14="http://schemas.microsoft.com/office/powerpoint/2010/main">
    <mc:Choice Requires="p14">
      <p:transition spd="slow" p14:dur="2000" advTm="72265"/>
    </mc:Choice>
    <mc:Fallback xmlns="">
      <p:transition spd="slow" advTm="7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Advantage Open Enrollment</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p:cNvSpPr>
            <a:spLocks noGrp="1"/>
          </p:cNvSpPr>
          <p:nvPr>
            <p:ph idx="1"/>
          </p:nvPr>
        </p:nvSpPr>
        <p:spPr>
          <a:xfrm>
            <a:off x="472440" y="1283390"/>
            <a:ext cx="10882100" cy="3639057"/>
          </a:xfrm>
        </p:spPr>
        <p:txBody>
          <a:bodyPr>
            <a:normAutofit/>
          </a:bodyPr>
          <a:lstStyle/>
          <a:p>
            <a:pPr marL="0" indent="0">
              <a:spcBef>
                <a:spcPts val="800"/>
              </a:spcBef>
              <a:buSzPct val="100000"/>
              <a:buNone/>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you’re enrolled in a </a:t>
            </a:r>
            <a:r>
              <a:rPr lang="en-US"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Advantage plan </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(with or without drug coverage), you can switch plans </a:t>
            </a:r>
            <a:r>
              <a:rPr lang="en-US" sz="18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one time</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from January 1 to March 31 each year, if you would like to make a change.</a:t>
            </a:r>
          </a:p>
          <a:p>
            <a:pPr marL="0" indent="0">
              <a:spcBef>
                <a:spcPts val="800"/>
              </a:spcBef>
              <a:buSzPct val="100000"/>
              <a:buNone/>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spcBef>
                <a:spcPts val="800"/>
              </a:spcBef>
              <a:buSzPct val="100000"/>
              <a:buNone/>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During this period, you can:</a:t>
            </a:r>
          </a:p>
          <a:p>
            <a:pPr marL="0" indent="0">
              <a:spcBef>
                <a:spcPts val="800"/>
              </a:spcBef>
              <a:buSzPct val="100000"/>
              <a:buNone/>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Switch to another Medicare Advantage Plan (with or without drug coverage);</a:t>
            </a:r>
          </a:p>
          <a:p>
            <a:pPr lvl="1">
              <a:spcBef>
                <a:spcPts val="800"/>
              </a:spcBef>
              <a:buSzPct val="100000"/>
              <a:buFont typeface="Wingdings" panose="05000000000000000000" pitchFamily="2" charset="2"/>
              <a:buChar char="§"/>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defRPr/>
            </a:pP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Drop your Medicare Advantage Plan and return to Traditional Medicare. You’ll also be able to join a separate Medicare drug plan.</a:t>
            </a:r>
          </a:p>
          <a:p>
            <a:pPr marL="0" indent="0">
              <a:spcBef>
                <a:spcPts val="800"/>
              </a:spcBef>
              <a:buSzPct val="100000"/>
              <a:buNone/>
              <a:defRPr/>
            </a:pPr>
            <a:endPar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800"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extBox 6">
            <a:extLst>
              <a:ext uri="{FF2B5EF4-FFF2-40B4-BE49-F238E27FC236}">
                <a16:creationId xmlns:a16="http://schemas.microsoft.com/office/drawing/2014/main" id="{2E655399-8515-4430-A650-74AEE4BAB45E}"/>
              </a:ext>
            </a:extLst>
          </p:cNvPr>
          <p:cNvSpPr txBox="1"/>
          <p:nvPr/>
        </p:nvSpPr>
        <p:spPr>
          <a:xfrm>
            <a:off x="472440" y="5329144"/>
            <a:ext cx="10314093" cy="264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80000"/>
              </a:lnSpc>
              <a:spcBef>
                <a:spcPts val="800"/>
              </a:spcBef>
              <a:buNone/>
              <a:defRPr/>
            </a:pPr>
            <a:r>
              <a:rPr lang="en-US" sz="1400" b="1" i="1" dirty="0">
                <a:latin typeface="Tahoma"/>
                <a:ea typeface="Tahoma"/>
                <a:cs typeface="Tahoma"/>
              </a:rPr>
              <a:t>Resource: </a:t>
            </a:r>
            <a:r>
              <a:rPr lang="en-US" sz="1400" dirty="0">
                <a:latin typeface="Tahoma"/>
                <a:ea typeface="Tahoma"/>
                <a:cs typeface="Tahoma"/>
                <a:hlinkClick r:id="rId5"/>
              </a:rPr>
              <a:t>https://www.medicare.gov/Pubs/pdf/10050-medicare-and-you.pdf</a:t>
            </a:r>
            <a:r>
              <a:rPr lang="en-US" sz="1400" dirty="0">
                <a:latin typeface="Tahoma"/>
                <a:ea typeface="Tahoma"/>
                <a:cs typeface="Tahoma"/>
              </a:rPr>
              <a:t> &gt;&gt; </a:t>
            </a:r>
            <a:r>
              <a:rPr lang="en-US" sz="1400" i="1" dirty="0">
                <a:latin typeface="Tahoma"/>
                <a:ea typeface="Tahoma"/>
                <a:cs typeface="Tahoma"/>
              </a:rPr>
              <a:t>Medicare Advantage Open Enrollment Period</a:t>
            </a:r>
            <a:endParaRPr lang="en-US" altLang="en-US" sz="1400" i="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B930F798-1D60-4247-B3BA-68C79CD5AB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58158015"/>
      </p:ext>
    </p:extLst>
  </p:cSld>
  <p:clrMapOvr>
    <a:masterClrMapping/>
  </p:clrMapOvr>
  <mc:AlternateContent xmlns:mc="http://schemas.openxmlformats.org/markup-compatibility/2006" xmlns:p14="http://schemas.microsoft.com/office/powerpoint/2010/main">
    <mc:Choice Requires="p14">
      <p:transition spd="slow" p14:dur="2000" advTm="35608"/>
    </mc:Choice>
    <mc:Fallback xmlns="">
      <p:transition spd="slow" advTm="3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Financial Term Definitions</a:t>
            </a:r>
          </a:p>
        </p:txBody>
      </p:sp>
      <p:sp>
        <p:nvSpPr>
          <p:cNvPr id="11" name="Content Placeholder 2"/>
          <p:cNvSpPr>
            <a:spLocks noGrp="1"/>
          </p:cNvSpPr>
          <p:nvPr>
            <p:ph idx="1"/>
          </p:nvPr>
        </p:nvSpPr>
        <p:spPr>
          <a:xfrm>
            <a:off x="472440" y="1059829"/>
            <a:ext cx="11326836" cy="5462015"/>
          </a:xfrm>
        </p:spPr>
        <p:txBody>
          <a:bodyPr>
            <a:noAutofit/>
          </a:bodyPr>
          <a:lstStyle/>
          <a:p>
            <a:pPr marL="0" indent="0">
              <a:lnSpc>
                <a:spcPct val="80000"/>
              </a:lnSpc>
              <a:spcBef>
                <a:spcPts val="700"/>
              </a:spcBef>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Premium</a:t>
            </a:r>
            <a:r>
              <a:rPr lang="en-US" altLang="en-US" sz="1600" b="1" dirty="0">
                <a:solidFill>
                  <a:schemeClr val="accent2">
                    <a:lumMod val="75000"/>
                  </a:schemeClr>
                </a:solidFill>
                <a:latin typeface="Tahoma" panose="020B0604030504040204" pitchFamily="34" charset="0"/>
                <a:sym typeface="Calibri" panose="020F0502020204030204" pitchFamily="34" charset="0"/>
              </a:rPr>
              <a:t> – </a:t>
            </a:r>
            <a:r>
              <a:rPr lang="en-US" altLang="en-US" sz="1600" dirty="0">
                <a:solidFill>
                  <a:schemeClr val="accent2">
                    <a:lumMod val="75000"/>
                  </a:schemeClr>
                </a:solidFill>
                <a:latin typeface="Tahoma" panose="020B0604030504040204" pitchFamily="34" charset="0"/>
                <a:sym typeface="Calibri" panose="020F0502020204030204" pitchFamily="34" charset="0"/>
              </a:rPr>
              <a:t>A </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premium is the amount you pay monthly to have coverage, whether or not you use it. Specific premium amounts vary from plan to plan. The following plans have monthly premiums: </a:t>
            </a:r>
            <a:endPar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B (Medical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D (Drug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Supplement plan</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 (varies by plan; some are $0 premium)</a:t>
            </a:r>
          </a:p>
          <a:p>
            <a:pPr marL="0" indent="0">
              <a:lnSpc>
                <a:spcPct val="80000"/>
              </a:lnSpc>
              <a:spcBef>
                <a:spcPts val="700"/>
              </a:spcBef>
              <a:buNone/>
              <a:defRPr/>
            </a:pPr>
            <a:endParaRPr lang="en-US" altLang="en-US" sz="16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Co-payment</a:t>
            </a:r>
            <a:r>
              <a:rPr lang="en-US" altLang="en-US" sz="1600" dirty="0">
                <a:solidFill>
                  <a:schemeClr val="accent2">
                    <a:lumMod val="75000"/>
                  </a:schemeClr>
                </a:solidFill>
                <a:latin typeface="Tahoma" panose="020B0604030504040204" pitchFamily="34" charset="0"/>
                <a:sym typeface="Calibri" panose="020F0502020204030204" pitchFamily="34" charset="0"/>
              </a:rPr>
              <a:t> – A co-payment is </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set dollar amount you pay for a doctor’s visit or prescription. You pay it at your appointment or when you pick up a prescription. Plans that include co-payments are:</a:t>
            </a:r>
            <a:endPar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A (Hospital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D (Drug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a:t>
            </a:r>
          </a:p>
          <a:p>
            <a:pPr marL="457200" lvl="1" indent="0">
              <a:lnSpc>
                <a:spcPct val="80000"/>
              </a:lnSpc>
              <a:spcBef>
                <a:spcPts val="600"/>
              </a:spcBef>
              <a:buNone/>
              <a:defRPr/>
            </a:pPr>
            <a:endParaRPr lang="en-US" altLang="en-US" sz="1600" b="1"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Deductible</a:t>
            </a:r>
            <a:r>
              <a:rPr lang="en-US" altLang="en-US" sz="1600" dirty="0">
                <a:solidFill>
                  <a:schemeClr val="accent2">
                    <a:lumMod val="75000"/>
                  </a:schemeClr>
                </a:solidFill>
                <a:latin typeface="Tahoma" panose="020B0604030504040204" pitchFamily="34" charset="0"/>
                <a:sym typeface="Calibri" panose="020F0502020204030204" pitchFamily="34" charset="0"/>
              </a:rPr>
              <a:t> – a deductible </a:t>
            </a:r>
            <a:r>
              <a:rPr lang="en-US" alt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is </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amount you must pay each year before your plan begins to pay its portion (known as </a:t>
            </a:r>
            <a:r>
              <a:rPr lang="en-US" sz="1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co-insurance</a:t>
            </a:r>
            <a:r>
              <a:rPr 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 next slide). Plans that have yearly deductibles are: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Part A (Hospital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Part B (Medical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D (Drug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Supplement plan</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 – varies by plan; some plans include deductibles for certain services.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6" name="Audio 5">
            <a:hlinkClick r:id="" action="ppaction://media"/>
            <a:extLst>
              <a:ext uri="{FF2B5EF4-FFF2-40B4-BE49-F238E27FC236}">
                <a16:creationId xmlns:a16="http://schemas.microsoft.com/office/drawing/2014/main" id="{0A71EB0D-FFED-4FAB-BF8E-993414A10E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37987876"/>
      </p:ext>
    </p:extLst>
  </p:cSld>
  <p:clrMapOvr>
    <a:masterClrMapping/>
  </p:clrMapOvr>
  <mc:AlternateContent xmlns:mc="http://schemas.openxmlformats.org/markup-compatibility/2006" xmlns:p14="http://schemas.microsoft.com/office/powerpoint/2010/main">
    <mc:Choice Requires="p14">
      <p:transition spd="slow" p14:dur="2000" advTm="92128"/>
    </mc:Choice>
    <mc:Fallback xmlns="">
      <p:transition spd="slow" advTm="9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Agenda</a:t>
            </a:r>
          </a:p>
        </p:txBody>
      </p:sp>
      <p:sp>
        <p:nvSpPr>
          <p:cNvPr id="11" name="Content Placeholder 2"/>
          <p:cNvSpPr>
            <a:spLocks noGrp="1"/>
          </p:cNvSpPr>
          <p:nvPr>
            <p:ph idx="1"/>
          </p:nvPr>
        </p:nvSpPr>
        <p:spPr>
          <a:xfrm>
            <a:off x="1048197" y="1228166"/>
            <a:ext cx="10095605" cy="5154705"/>
          </a:xfrm>
        </p:spPr>
        <p:txBody>
          <a:bodyPr>
            <a:normAutofit/>
          </a:bodyPr>
          <a:lstStyle/>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Introduction</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Parts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Options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Enrollment Periods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Financial Term Definitions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Financial Impacts</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Terms and Definitions in Managed Medicare</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Dual Eligibility</a:t>
            </a:r>
          </a:p>
          <a:p>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Resources</a:t>
            </a:r>
          </a:p>
        </p:txBody>
      </p:sp>
      <p:pic>
        <p:nvPicPr>
          <p:cNvPr id="2" name="Picture 1">
            <a:extLst>
              <a:ext uri="{FF2B5EF4-FFF2-40B4-BE49-F238E27FC236}">
                <a16:creationId xmlns:a16="http://schemas.microsoft.com/office/drawing/2014/main" id="{1B4FFF84-B989-EF2C-EED4-9C9C47DCED8E}"/>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7" name="Audio 6">
            <a:hlinkClick r:id="" action="ppaction://media"/>
            <a:extLst>
              <a:ext uri="{FF2B5EF4-FFF2-40B4-BE49-F238E27FC236}">
                <a16:creationId xmlns:a16="http://schemas.microsoft.com/office/drawing/2014/main" id="{C985D009-6A54-4866-8AC8-77CCB4E6D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6177134"/>
      </p:ext>
    </p:extLst>
  </p:cSld>
  <p:clrMapOvr>
    <a:masterClrMapping/>
  </p:clrMapOvr>
  <mc:AlternateContent xmlns:mc="http://schemas.openxmlformats.org/markup-compatibility/2006" xmlns:p14="http://schemas.microsoft.com/office/powerpoint/2010/main">
    <mc:Choice Requires="p14">
      <p:transition spd="slow" p14:dur="2000" advTm="25776"/>
    </mc:Choice>
    <mc:Fallback xmlns="">
      <p:transition spd="slow" advTm="2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Financial Term Definitions</a:t>
            </a:r>
          </a:p>
        </p:txBody>
      </p:sp>
      <p:sp>
        <p:nvSpPr>
          <p:cNvPr id="11" name="Content Placeholder 2"/>
          <p:cNvSpPr>
            <a:spLocks noGrp="1"/>
          </p:cNvSpPr>
          <p:nvPr>
            <p:ph idx="1"/>
          </p:nvPr>
        </p:nvSpPr>
        <p:spPr>
          <a:xfrm>
            <a:off x="472440" y="1059829"/>
            <a:ext cx="11326836" cy="5462015"/>
          </a:xfrm>
        </p:spPr>
        <p:txBody>
          <a:bodyPr>
            <a:noAutofit/>
          </a:bodyPr>
          <a:lstStyle/>
          <a:p>
            <a:pPr marL="0" indent="0">
              <a:lnSpc>
                <a:spcPct val="80000"/>
              </a:lnSpc>
              <a:spcBef>
                <a:spcPts val="700"/>
              </a:spcBef>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Co-insurance</a:t>
            </a:r>
            <a:r>
              <a:rPr lang="en-US" altLang="en-US" sz="1800" dirty="0">
                <a:solidFill>
                  <a:schemeClr val="accent2">
                    <a:lumMod val="75000"/>
                  </a:schemeClr>
                </a:solidFill>
                <a:latin typeface="Tahoma" panose="020B0604030504040204" pitchFamily="34" charset="0"/>
                <a:sym typeface="Calibri" panose="020F0502020204030204" pitchFamily="34" charset="0"/>
              </a:rPr>
              <a:t> </a:t>
            </a:r>
            <a:r>
              <a:rPr lang="en-US" altLang="en-US" sz="1600" dirty="0">
                <a:solidFill>
                  <a:schemeClr val="accent2">
                    <a:lumMod val="75000"/>
                  </a:schemeClr>
                </a:solidFill>
                <a:latin typeface="Tahoma" panose="020B0604030504040204" pitchFamily="34" charset="0"/>
                <a:sym typeface="Calibri" panose="020F0502020204030204" pitchFamily="34" charset="0"/>
              </a:rPr>
              <a:t>– Co-insurance is cost-sharing between you and your health plan. </a:t>
            </a:r>
            <a:r>
              <a:rPr lang="en-US" sz="1600" dirty="0">
                <a:solidFill>
                  <a:schemeClr val="accent2">
                    <a:lumMod val="75000"/>
                  </a:schemeClr>
                </a:solidFill>
                <a:latin typeface="Tahoma" panose="020B0604030504040204" pitchFamily="34" charset="0"/>
              </a:rPr>
              <a:t>If your plan also has a deductible, co-insurance applies </a:t>
            </a:r>
            <a:r>
              <a:rPr lang="en-US" sz="1600" u="sng" dirty="0">
                <a:solidFill>
                  <a:schemeClr val="accent2">
                    <a:lumMod val="75000"/>
                  </a:schemeClr>
                </a:solidFill>
                <a:latin typeface="Tahoma" panose="020B0604030504040204" pitchFamily="34" charset="0"/>
              </a:rPr>
              <a:t>after</a:t>
            </a:r>
            <a:r>
              <a:rPr lang="en-US" sz="1600" dirty="0">
                <a:solidFill>
                  <a:schemeClr val="accent2">
                    <a:lumMod val="75000"/>
                  </a:schemeClr>
                </a:solidFill>
                <a:latin typeface="Tahoma" panose="020B0604030504040204" pitchFamily="34" charset="0"/>
              </a:rPr>
              <a:t> you pay the deductible. Co-insurance is usually a percentage; for example, if your plan’s co-insurance is 20%, this means you pay 20% of the Medicare-approved amount and your health plan pays 80% of the Medicare-approved amount</a:t>
            </a:r>
            <a:r>
              <a:rPr lang="en-US" altLang="en-US" sz="1600" dirty="0">
                <a:solidFill>
                  <a:schemeClr val="accent2">
                    <a:lumMod val="75000"/>
                  </a:schemeClr>
                </a:solidFill>
                <a:latin typeface="Tahoma" panose="020B0604030504040204" pitchFamily="34" charset="0"/>
                <a:sym typeface="Calibri" panose="020F0502020204030204" pitchFamily="34" charset="0"/>
              </a:rPr>
              <a:t>. Plans that include co-insurance are:</a:t>
            </a:r>
          </a:p>
          <a:p>
            <a:pPr marL="0" indent="0">
              <a:lnSpc>
                <a:spcPct val="80000"/>
              </a:lnSpc>
              <a:spcBef>
                <a:spcPts val="700"/>
              </a:spcBef>
              <a:buNone/>
              <a:defRPr/>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A (Hospital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B (Medical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Part D (Drug coverage)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a:t>
            </a:r>
          </a:p>
          <a:p>
            <a:pPr marL="0" indent="0">
              <a:lnSpc>
                <a:spcPct val="80000"/>
              </a:lnSpc>
              <a:spcBef>
                <a:spcPts val="700"/>
              </a:spcBef>
              <a:buNone/>
              <a:defRPr/>
            </a:pPr>
            <a:endParaRPr lang="en-US" altLang="en-US" sz="1800" b="1"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Font typeface="Arial" panose="020B0604020202020204" pitchFamily="34" charset="0"/>
              <a:buNone/>
              <a:defRPr/>
            </a:pPr>
            <a:r>
              <a:rPr lang="en-US" altLang="en-US" sz="1600" b="1" u="sng" dirty="0">
                <a:solidFill>
                  <a:schemeClr val="accent2">
                    <a:lumMod val="75000"/>
                  </a:schemeClr>
                </a:solidFill>
                <a:latin typeface="Tahoma" panose="020B0604030504040204" pitchFamily="34" charset="0"/>
                <a:sym typeface="Calibri" panose="020F0502020204030204" pitchFamily="34" charset="0"/>
              </a:rPr>
              <a:t>Out-of-pocket maximum </a:t>
            </a:r>
            <a:r>
              <a:rPr lang="en-US" altLang="en-US" sz="1600" dirty="0">
                <a:solidFill>
                  <a:schemeClr val="accent2">
                    <a:lumMod val="75000"/>
                  </a:schemeClr>
                </a:solidFill>
                <a:latin typeface="Tahoma" panose="020B0604030504040204" pitchFamily="34" charset="0"/>
                <a:sym typeface="Calibri" panose="020F0502020204030204" pitchFamily="34" charset="0"/>
              </a:rPr>
              <a:t>– An out-of-pocket maximum is the yearly limit you pay out of your pocket for covered hospital and medical services. Once you reach the maximum, you are no longer required to pay the co-payments or co-insurance, and your health plan covers all your care. Plans that offer an out-of-pocket maximum are:</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Certain Medicare Supplement (Medigap) plans</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Medicare Advantage plan</a:t>
            </a:r>
          </a:p>
          <a:p>
            <a:pPr marL="0" indent="0">
              <a:lnSpc>
                <a:spcPct val="80000"/>
              </a:lnSpc>
              <a:spcBef>
                <a:spcPts val="700"/>
              </a:spcBef>
              <a:buNone/>
              <a:defRPr/>
            </a:pPr>
            <a:endParaRPr lang="en-US" altLang="en-US" sz="16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600" b="1" dirty="0">
                <a:solidFill>
                  <a:schemeClr val="accent2">
                    <a:lumMod val="75000"/>
                  </a:schemeClr>
                </a:solidFill>
                <a:latin typeface="Tahoma" panose="020B0604030504040204" pitchFamily="34" charset="0"/>
                <a:sym typeface="Calibri" panose="020F0502020204030204" pitchFamily="34" charset="0"/>
              </a:rPr>
              <a:t>Important</a:t>
            </a:r>
            <a:r>
              <a:rPr lang="en-US" altLang="en-US" sz="1600" dirty="0">
                <a:solidFill>
                  <a:schemeClr val="accent2">
                    <a:lumMod val="75000"/>
                  </a:schemeClr>
                </a:solidFill>
                <a:latin typeface="Tahoma" panose="020B0604030504040204" pitchFamily="34" charset="0"/>
                <a:sym typeface="Calibri" panose="020F0502020204030204" pitchFamily="34" charset="0"/>
              </a:rPr>
              <a:t>: Unlike Traditional Medicare, </a:t>
            </a:r>
            <a:r>
              <a:rPr lang="en-US" altLang="en-US" sz="1600" u="sng" dirty="0">
                <a:solidFill>
                  <a:schemeClr val="accent2">
                    <a:lumMod val="75000"/>
                  </a:schemeClr>
                </a:solidFill>
                <a:latin typeface="Tahoma" panose="020B0604030504040204" pitchFamily="34" charset="0"/>
                <a:sym typeface="Calibri" panose="020F0502020204030204" pitchFamily="34" charset="0"/>
              </a:rPr>
              <a:t>all</a:t>
            </a:r>
            <a:r>
              <a:rPr lang="en-US" altLang="en-US" sz="1600" dirty="0">
                <a:solidFill>
                  <a:schemeClr val="accent2">
                    <a:lumMod val="75000"/>
                  </a:schemeClr>
                </a:solidFill>
                <a:latin typeface="Tahoma" panose="020B0604030504040204" pitchFamily="34" charset="0"/>
                <a:sym typeface="Calibri" panose="020F0502020204030204" pitchFamily="34" charset="0"/>
              </a:rPr>
              <a:t> Medicare Advantage plans have an out-of-pocket maximum.</a:t>
            </a:r>
          </a:p>
          <a:p>
            <a:pPr>
              <a:lnSpc>
                <a:spcPct val="80000"/>
              </a:lnSpc>
              <a:spcBef>
                <a:spcPts val="700"/>
              </a:spcBef>
              <a:defRPr/>
            </a:pPr>
            <a:r>
              <a:rPr lang="en-US" altLang="en-US" sz="1600" dirty="0">
                <a:solidFill>
                  <a:schemeClr val="accent2">
                    <a:lumMod val="75000"/>
                  </a:schemeClr>
                </a:solidFill>
                <a:latin typeface="Tahoma" panose="020B0604030504040204" pitchFamily="34" charset="0"/>
                <a:sym typeface="Calibri" panose="020F0502020204030204" pitchFamily="34" charset="0"/>
              </a:rPr>
              <a:t>Note – if your Medicare Advantage plan includes prescription drug coverage, the out-of-pocket maximum does not apply; meaning, you will still be responsible for prescription drug costs.</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Audio 4">
            <a:hlinkClick r:id="" action="ppaction://media"/>
            <a:extLst>
              <a:ext uri="{FF2B5EF4-FFF2-40B4-BE49-F238E27FC236}">
                <a16:creationId xmlns:a16="http://schemas.microsoft.com/office/drawing/2014/main" id="{07C2E9FC-D985-415F-B663-7D1F920D4A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42370627"/>
      </p:ext>
    </p:extLst>
  </p:cSld>
  <p:clrMapOvr>
    <a:masterClrMapping/>
  </p:clrMapOvr>
  <mc:AlternateContent xmlns:mc="http://schemas.openxmlformats.org/markup-compatibility/2006" xmlns:p14="http://schemas.microsoft.com/office/powerpoint/2010/main">
    <mc:Choice Requires="p14">
      <p:transition spd="slow" p14:dur="2000" advTm="96349"/>
    </mc:Choice>
    <mc:Fallback xmlns="">
      <p:transition spd="slow" advTm="9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Financial Impact – Traditional Medicare</a:t>
            </a:r>
          </a:p>
        </p:txBody>
      </p:sp>
      <p:sp>
        <p:nvSpPr>
          <p:cNvPr id="11" name="Content Placeholder 2"/>
          <p:cNvSpPr>
            <a:spLocks noGrp="1"/>
          </p:cNvSpPr>
          <p:nvPr>
            <p:ph idx="1"/>
          </p:nvPr>
        </p:nvSpPr>
        <p:spPr>
          <a:xfrm>
            <a:off x="543462" y="1059829"/>
            <a:ext cx="11326836" cy="5462015"/>
          </a:xfrm>
        </p:spPr>
        <p:txBody>
          <a:bodyPr>
            <a:normAutofit/>
          </a:bodyPr>
          <a:lstStyle/>
          <a:p>
            <a:pPr marL="0" indent="0">
              <a:lnSpc>
                <a:spcPct val="80000"/>
              </a:lnSpc>
              <a:spcBef>
                <a:spcPts val="700"/>
              </a:spcBef>
              <a:buNone/>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Part A (Hospital Coverage) </a:t>
            </a:r>
            <a:r>
              <a:rPr lang="en-US" altLang="en-US" sz="1800" dirty="0">
                <a:solidFill>
                  <a:schemeClr val="accent2">
                    <a:lumMod val="75000"/>
                  </a:schemeClr>
                </a:solidFill>
                <a:latin typeface="Tahoma" panose="020B0604030504040204" pitchFamily="34" charset="0"/>
                <a:sym typeface="Calibri" panose="020F0502020204030204" pitchFamily="34" charset="0"/>
              </a:rPr>
              <a:t>– entitled</a:t>
            </a:r>
          </a:p>
          <a:p>
            <a:pPr>
              <a:lnSpc>
                <a:spcPct val="80000"/>
              </a:lnSpc>
              <a:spcBef>
                <a:spcPts val="700"/>
              </a:spcBef>
              <a:defRPr/>
            </a:pPr>
            <a:r>
              <a:rPr lang="en-US" altLang="en-US" sz="1800" dirty="0">
                <a:solidFill>
                  <a:schemeClr val="accent2">
                    <a:lumMod val="75000"/>
                  </a:schemeClr>
                </a:solidFill>
                <a:latin typeface="Tahoma"/>
                <a:ea typeface="Tahoma"/>
                <a:cs typeface="Tahoma"/>
                <a:sym typeface="Calibri" panose="020F0502020204030204" pitchFamily="34" charset="0"/>
              </a:rPr>
              <a:t>For most people, there is no monthly premium.</a:t>
            </a:r>
          </a:p>
          <a:p>
            <a:pPr>
              <a:lnSpc>
                <a:spcPct val="80000"/>
              </a:lnSpc>
              <a:spcBef>
                <a:spcPts val="700"/>
              </a:spcBef>
              <a:defRPr/>
            </a:pPr>
            <a:r>
              <a:rPr lang="en-US" altLang="en-US" sz="1800" dirty="0">
                <a:solidFill>
                  <a:schemeClr val="accent2">
                    <a:lumMod val="75000"/>
                  </a:schemeClr>
                </a:solidFill>
                <a:latin typeface="Tahoma"/>
                <a:ea typeface="Tahoma"/>
                <a:cs typeface="Tahoma"/>
                <a:sym typeface="Calibri" panose="020F0502020204030204" pitchFamily="34" charset="0"/>
              </a:rPr>
              <a:t>You or your spouse must have worked and paid Medicare taxes for at least 10 years.</a:t>
            </a:r>
          </a:p>
          <a:p>
            <a:pPr marL="0" indent="0">
              <a:lnSpc>
                <a:spcPct val="80000"/>
              </a:lnSpc>
              <a:spcBef>
                <a:spcPts val="700"/>
              </a:spcBef>
              <a:buNone/>
              <a:defRPr/>
            </a:pPr>
            <a:r>
              <a:rPr lang="en-US" altLang="en-US" sz="1800" dirty="0">
                <a:solidFill>
                  <a:schemeClr val="accent2">
                    <a:lumMod val="75000"/>
                  </a:schemeClr>
                </a:solidFill>
                <a:latin typeface="Tahoma"/>
                <a:ea typeface="Tahoma"/>
                <a:cs typeface="Tahoma"/>
                <a:sym typeface="Calibri" panose="020F0502020204030204" pitchFamily="34" charset="0"/>
              </a:rPr>
              <a:t>   </a:t>
            </a:r>
            <a:r>
              <a:rPr lang="en-US" sz="1400" b="1" i="1" dirty="0">
                <a:latin typeface="Tahoma"/>
                <a:ea typeface="Tahoma"/>
                <a:cs typeface="Tahoma"/>
              </a:rPr>
              <a:t>Resource</a:t>
            </a:r>
            <a:r>
              <a:rPr lang="en-US" sz="1400" b="1" dirty="0">
                <a:latin typeface="Tahoma"/>
                <a:ea typeface="Tahoma"/>
                <a:cs typeface="Tahoma"/>
              </a:rPr>
              <a:t>:</a:t>
            </a:r>
            <a:r>
              <a:rPr lang="en-US" sz="1400" dirty="0">
                <a:latin typeface="Tahoma"/>
                <a:ea typeface="Tahoma"/>
                <a:cs typeface="Tahoma"/>
              </a:rPr>
              <a:t>  </a:t>
            </a:r>
            <a:r>
              <a:rPr lang="en-US" sz="1400" dirty="0">
                <a:latin typeface="Tahoma"/>
                <a:ea typeface="Tahoma"/>
                <a:cs typeface="Tahoma"/>
                <a:hlinkClick r:id="rId4"/>
              </a:rPr>
              <a:t>https://www.medicare.gov/basics/costs/medicare-costs</a:t>
            </a:r>
            <a:r>
              <a:rPr lang="en-US" sz="1400" dirty="0">
                <a:latin typeface="Tahoma"/>
                <a:ea typeface="Tahoma"/>
                <a:cs typeface="Tahoma"/>
              </a:rPr>
              <a:t> </a:t>
            </a:r>
            <a:endParaRPr lang="en-US" altLang="en-US" sz="1400" dirty="0">
              <a:solidFill>
                <a:schemeClr val="accent2">
                  <a:lumMod val="75000"/>
                </a:schemeClr>
              </a:solidFill>
              <a:latin typeface="Tahoma"/>
              <a:ea typeface="Tahoma"/>
              <a:cs typeface="Tahoma"/>
              <a:sym typeface="Calibri" panose="020F0502020204030204" pitchFamily="34" charset="0"/>
            </a:endParaRPr>
          </a:p>
          <a:p>
            <a:pPr marL="419100" lvl="1" indent="0">
              <a:lnSpc>
                <a:spcPct val="80000"/>
              </a:lnSpc>
              <a:spcBef>
                <a:spcPts val="6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800" b="1" dirty="0">
                <a:solidFill>
                  <a:schemeClr val="accent2">
                    <a:lumMod val="75000"/>
                  </a:schemeClr>
                </a:solidFill>
                <a:latin typeface="Tahoma"/>
                <a:ea typeface="Tahoma"/>
                <a:cs typeface="Tahoma"/>
                <a:sym typeface="Calibri" panose="020F0502020204030204" pitchFamily="34" charset="0"/>
              </a:rPr>
              <a:t>Part B (Medical Coverage) – </a:t>
            </a:r>
            <a:r>
              <a:rPr lang="en-US" altLang="en-US" sz="1800" dirty="0">
                <a:solidFill>
                  <a:schemeClr val="accent2">
                    <a:lumMod val="75000"/>
                  </a:schemeClr>
                </a:solidFill>
                <a:latin typeface="Tahoma"/>
                <a:ea typeface="Tahoma"/>
                <a:cs typeface="Tahoma"/>
                <a:sym typeface="Calibri" panose="020F0502020204030204" pitchFamily="34" charset="0"/>
              </a:rPr>
              <a:t>optional, monthly premium</a:t>
            </a:r>
          </a:p>
          <a:p>
            <a:pPr>
              <a:lnSpc>
                <a:spcPct val="80000"/>
              </a:lnSpc>
              <a:spcBef>
                <a:spcPts val="700"/>
              </a:spcBef>
              <a:defRPr/>
            </a:pPr>
            <a:r>
              <a:rPr lang="en-US" altLang="en-US" sz="1800" dirty="0">
                <a:solidFill>
                  <a:schemeClr val="accent2">
                    <a:lumMod val="75000"/>
                  </a:schemeClr>
                </a:solidFill>
                <a:latin typeface="Tahoma"/>
                <a:ea typeface="Tahoma"/>
                <a:cs typeface="Tahoma"/>
                <a:sym typeface="Calibri" panose="020F0502020204030204" pitchFamily="34" charset="0"/>
              </a:rPr>
              <a:t>If you choose not to pay for this coverage, you will pay out of pocket for all doctor visits and services.</a:t>
            </a:r>
          </a:p>
          <a:p>
            <a:pPr marL="0" indent="0">
              <a:lnSpc>
                <a:spcPct val="80000"/>
              </a:lnSpc>
              <a:spcBef>
                <a:spcPts val="700"/>
              </a:spcBef>
              <a:buNone/>
              <a:defRPr/>
            </a:pPr>
            <a:endParaRPr lang="en-US" altLang="en-US" sz="800" dirty="0">
              <a:solidFill>
                <a:schemeClr val="accent2">
                  <a:lumMod val="75000"/>
                </a:schemeClr>
              </a:solidFill>
              <a:latin typeface="Tahoma"/>
              <a:ea typeface="Tahoma"/>
              <a:cs typeface="Tahoma"/>
              <a:sym typeface="Calibri" panose="020F0502020204030204" pitchFamily="34" charset="0"/>
            </a:endParaRPr>
          </a:p>
          <a:p>
            <a:pPr lvl="1">
              <a:lnSpc>
                <a:spcPct val="80000"/>
              </a:lnSpc>
              <a:spcBef>
                <a:spcPts val="700"/>
              </a:spcBef>
              <a:defRPr/>
            </a:pPr>
            <a:r>
              <a:rPr lang="en-US" altLang="en-US" sz="1800" b="1" dirty="0">
                <a:solidFill>
                  <a:schemeClr val="accent2">
                    <a:lumMod val="75000"/>
                  </a:schemeClr>
                </a:solidFill>
                <a:latin typeface="Tahoma"/>
                <a:ea typeface="Tahoma"/>
                <a:cs typeface="Tahoma"/>
                <a:sym typeface="Calibri" panose="020F0502020204030204" pitchFamily="34" charset="0"/>
              </a:rPr>
              <a:t>Important</a:t>
            </a:r>
            <a:r>
              <a:rPr lang="en-US" altLang="en-US" sz="1800" dirty="0">
                <a:solidFill>
                  <a:schemeClr val="accent2">
                    <a:lumMod val="75000"/>
                  </a:schemeClr>
                </a:solidFill>
                <a:latin typeface="Tahoma"/>
                <a:ea typeface="Tahoma"/>
                <a:cs typeface="Tahoma"/>
                <a:sym typeface="Calibri" panose="020F0502020204030204" pitchFamily="34" charset="0"/>
              </a:rPr>
              <a:t>: </a:t>
            </a:r>
            <a:r>
              <a:rPr lang="en-US" sz="1800" dirty="0">
                <a:solidFill>
                  <a:schemeClr val="accent2">
                    <a:lumMod val="75000"/>
                  </a:schemeClr>
                </a:solidFill>
                <a:latin typeface="Tahoma"/>
                <a:ea typeface="Tahoma"/>
                <a:cs typeface="Tahoma"/>
              </a:rPr>
              <a:t>If you don’t get Part B when you're first eligible, your monthly premium may go up 10% for each 12-month period you could have had Part B, but didn't sign up. In most cases, you'll have to pay this penalty each time you pay your premiums, for as long as you have Part B. And, the penalty increases the longer you go without Part B coverage.</a:t>
            </a:r>
          </a:p>
          <a:p>
            <a:pPr lvl="1">
              <a:lnSpc>
                <a:spcPct val="80000"/>
              </a:lnSpc>
              <a:spcBef>
                <a:spcPts val="700"/>
              </a:spcBef>
              <a:defRPr/>
            </a:pPr>
            <a:endParaRPr lang="en-US" sz="800" i="1" dirty="0">
              <a:solidFill>
                <a:schemeClr val="accent2">
                  <a:lumMod val="75000"/>
                </a:schemeClr>
              </a:solidFill>
              <a:latin typeface="Tahoma"/>
              <a:ea typeface="Tahoma"/>
              <a:cs typeface="Tahoma"/>
            </a:endParaRPr>
          </a:p>
          <a:p>
            <a:pPr marL="457200" lvl="1" indent="0">
              <a:lnSpc>
                <a:spcPct val="80000"/>
              </a:lnSpc>
              <a:spcBef>
                <a:spcPts val="700"/>
              </a:spcBef>
              <a:buNone/>
              <a:defRPr/>
            </a:pPr>
            <a:r>
              <a:rPr lang="en-US" sz="1400" i="1" dirty="0">
                <a:solidFill>
                  <a:schemeClr val="accent2">
                    <a:lumMod val="75000"/>
                  </a:schemeClr>
                </a:solidFill>
                <a:latin typeface="Tahoma"/>
                <a:ea typeface="Tahoma"/>
                <a:cs typeface="Tahoma"/>
              </a:rPr>
              <a:t>   </a:t>
            </a:r>
            <a:r>
              <a:rPr lang="en-US" sz="1400" b="1" i="1" dirty="0">
                <a:latin typeface="Tahoma"/>
                <a:ea typeface="Tahoma"/>
                <a:cs typeface="Tahoma"/>
              </a:rPr>
              <a:t>Resource</a:t>
            </a:r>
            <a:r>
              <a:rPr lang="en-US" sz="1400" b="1" dirty="0">
                <a:latin typeface="Tahoma"/>
                <a:ea typeface="Tahoma"/>
                <a:cs typeface="Tahoma"/>
              </a:rPr>
              <a:t>:</a:t>
            </a:r>
            <a:r>
              <a:rPr lang="en-US" sz="1400" dirty="0">
                <a:latin typeface="Tahoma"/>
                <a:ea typeface="Tahoma"/>
                <a:cs typeface="Tahoma"/>
              </a:rPr>
              <a:t> </a:t>
            </a:r>
            <a:r>
              <a:rPr lang="en-US" sz="1400" dirty="0">
                <a:latin typeface="Tahoma"/>
                <a:ea typeface="Tahoma"/>
                <a:cs typeface="Tahoma"/>
                <a:hlinkClick r:id="rId5"/>
              </a:rPr>
              <a:t>https://www.medicare.gov/basics/costs/medicare-costs/avoid-penalties</a:t>
            </a:r>
            <a:r>
              <a:rPr lang="en-US" sz="1400" dirty="0">
                <a:latin typeface="Tahoma"/>
                <a:ea typeface="Tahoma"/>
                <a:cs typeface="Tahoma"/>
              </a:rPr>
              <a:t> </a:t>
            </a:r>
            <a:endParaRPr lang="en-US" altLang="en-US" sz="1400" dirty="0">
              <a:solidFill>
                <a:srgbClr val="7030A0"/>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457200" lvl="1" indent="0">
              <a:lnSpc>
                <a:spcPct val="80000"/>
              </a:lnSpc>
              <a:spcBef>
                <a:spcPts val="6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800" b="1" dirty="0">
                <a:solidFill>
                  <a:schemeClr val="accent2">
                    <a:lumMod val="75000"/>
                  </a:schemeClr>
                </a:solidFill>
                <a:latin typeface="Tahoma"/>
                <a:ea typeface="Tahoma"/>
                <a:cs typeface="Tahoma"/>
                <a:sym typeface="Calibri" panose="020F0502020204030204" pitchFamily="34" charset="0"/>
              </a:rPr>
              <a:t>Medicare Supplement (Medigap) – </a:t>
            </a:r>
            <a:r>
              <a:rPr lang="en-US" altLang="en-US" sz="1800" dirty="0">
                <a:solidFill>
                  <a:schemeClr val="accent2">
                    <a:lumMod val="75000"/>
                  </a:schemeClr>
                </a:solidFill>
                <a:latin typeface="Tahoma"/>
                <a:ea typeface="Tahoma"/>
                <a:cs typeface="Tahoma"/>
                <a:sym typeface="Calibri" panose="020F0502020204030204" pitchFamily="34" charset="0"/>
              </a:rPr>
              <a:t>optional, monthly premium</a:t>
            </a:r>
          </a:p>
          <a:p>
            <a:pPr marL="857250" lvl="1" indent="-457200">
              <a:lnSpc>
                <a:spcPct val="100000"/>
              </a:lnSpc>
              <a:buSzPct val="85000"/>
              <a:defRPr/>
            </a:pPr>
            <a:r>
              <a:rPr lang="en-US" altLang="en-US" sz="1800" dirty="0">
                <a:solidFill>
                  <a:schemeClr val="accent2">
                    <a:lumMod val="75000"/>
                  </a:schemeClr>
                </a:solidFill>
                <a:latin typeface="Tahoma"/>
                <a:ea typeface="Tahoma"/>
                <a:cs typeface="Tahoma"/>
                <a:sym typeface="Calibri" panose="020F0502020204030204" pitchFamily="34" charset="0"/>
              </a:rPr>
              <a:t>Reminder – a Medigap policy </a:t>
            </a:r>
            <a:r>
              <a:rPr lang="en-US" sz="1800" dirty="0">
                <a:solidFill>
                  <a:schemeClr val="accent2">
                    <a:lumMod val="75000"/>
                  </a:schemeClr>
                </a:solidFill>
                <a:latin typeface="Tahoma"/>
                <a:ea typeface="Tahoma"/>
                <a:cs typeface="Tahoma"/>
              </a:rPr>
              <a:t>can help pay some of the remaining health care costs for covered services and supplies that Traditional Medicare doesn’t completely pay for.</a:t>
            </a:r>
            <a:r>
              <a:rPr lang="en-US" sz="1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6"/>
          <a:stretch>
            <a:fillRect/>
          </a:stretch>
        </p:blipFill>
        <p:spPr>
          <a:xfrm>
            <a:off x="9520343" y="5960624"/>
            <a:ext cx="1911179" cy="561220"/>
          </a:xfrm>
          <a:prstGeom prst="rect">
            <a:avLst/>
          </a:prstGeom>
        </p:spPr>
      </p:pic>
      <p:pic>
        <p:nvPicPr>
          <p:cNvPr id="14" name="Audio 13">
            <a:hlinkClick r:id="" action="ppaction://media"/>
            <a:extLst>
              <a:ext uri="{FF2B5EF4-FFF2-40B4-BE49-F238E27FC236}">
                <a16:creationId xmlns:a16="http://schemas.microsoft.com/office/drawing/2014/main" id="{AA3DF78E-C5A8-4951-A7F5-99D4F60D40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01183218"/>
      </p:ext>
    </p:extLst>
  </p:cSld>
  <p:clrMapOvr>
    <a:masterClrMapping/>
  </p:clrMapOvr>
  <mc:AlternateContent xmlns:mc="http://schemas.openxmlformats.org/markup-compatibility/2006" xmlns:p14="http://schemas.microsoft.com/office/powerpoint/2010/main">
    <mc:Choice Requires="p14">
      <p:transition spd="slow" p14:dur="2000" advTm="96910"/>
    </mc:Choice>
    <mc:Fallback xmlns="">
      <p:transition spd="slow" advTm="9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Financial Impact – Medicare Part D</a:t>
            </a:r>
          </a:p>
        </p:txBody>
      </p:sp>
      <p:sp>
        <p:nvSpPr>
          <p:cNvPr id="11" name="Content Placeholder 2"/>
          <p:cNvSpPr>
            <a:spLocks noGrp="1"/>
          </p:cNvSpPr>
          <p:nvPr>
            <p:ph idx="1"/>
          </p:nvPr>
        </p:nvSpPr>
        <p:spPr>
          <a:xfrm>
            <a:off x="472440" y="1040829"/>
            <a:ext cx="11326836" cy="4392305"/>
          </a:xfrm>
        </p:spPr>
        <p:txBody>
          <a:bodyPr>
            <a:normAutofit lnSpcReduction="10000"/>
          </a:bodyPr>
          <a:lstStyle/>
          <a:p>
            <a:pPr marL="0" indent="0">
              <a:lnSpc>
                <a:spcPct val="80000"/>
              </a:lnSpc>
              <a:spcBef>
                <a:spcPts val="700"/>
              </a:spcBef>
              <a:buNone/>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Part D (Drug Coverage) </a:t>
            </a:r>
            <a:r>
              <a:rPr lang="en-US" altLang="en-US" sz="1800" dirty="0">
                <a:solidFill>
                  <a:schemeClr val="accent2">
                    <a:lumMod val="75000"/>
                  </a:schemeClr>
                </a:solidFill>
                <a:latin typeface="Tahoma" panose="020B0604030504040204" pitchFamily="34" charset="0"/>
                <a:sym typeface="Calibri" panose="020F0502020204030204" pitchFamily="34" charset="0"/>
              </a:rPr>
              <a:t>– optional, monthly premium</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sym typeface="Calibri" panose="020F0502020204030204" pitchFamily="34" charset="0"/>
              </a:rPr>
              <a:t>Some Part D plans include a deductible (varies by plan).</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sym typeface="Calibri" panose="020F0502020204030204" pitchFamily="34" charset="0"/>
              </a:rPr>
              <a:t>Most Part D plans include a co-payment or co-insurance, due at the time you fill your prescription (varies by plan and medication).</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sym typeface="Calibri" panose="020F0502020204030204" pitchFamily="34" charset="0"/>
              </a:rPr>
              <a:t>If you choose not to pay for this coverage, you will pay out of pocket for all medications.</a:t>
            </a: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Important</a:t>
            </a:r>
            <a:r>
              <a:rPr lang="en-US" altLang="en-US" sz="1800" dirty="0">
                <a:solidFill>
                  <a:schemeClr val="accent2">
                    <a:lumMod val="75000"/>
                  </a:schemeClr>
                </a:solidFill>
                <a:latin typeface="Tahoma" panose="020B0604030504040204" pitchFamily="34" charset="0"/>
                <a:sym typeface="Calibri" panose="020F0502020204030204" pitchFamily="34" charset="0"/>
              </a:rPr>
              <a:t>: </a:t>
            </a:r>
            <a:r>
              <a:rPr lang="en-US" sz="1800" dirty="0">
                <a:solidFill>
                  <a:schemeClr val="accent2">
                    <a:lumMod val="75000"/>
                  </a:schemeClr>
                </a:solidFill>
                <a:latin typeface="Tahoma" panose="020B0604030504040204" pitchFamily="34" charset="0"/>
              </a:rPr>
              <a:t>You may owe a late enrollment penalty if at any time after your Initial Enrollment Period is over, there's a period of 63 or more days in a row when you don't have Medicare drug coverage or other *creditable prescription drug coverage.</a:t>
            </a:r>
          </a:p>
          <a:p>
            <a:pPr>
              <a:lnSpc>
                <a:spcPct val="80000"/>
              </a:lnSpc>
              <a:spcBef>
                <a:spcPts val="700"/>
              </a:spcBef>
              <a:defRPr/>
            </a:pPr>
            <a:endParaRPr lang="en-US" sz="1800" dirty="0">
              <a:solidFill>
                <a:schemeClr val="accent2">
                  <a:lumMod val="75000"/>
                </a:schemeClr>
              </a:solidFill>
              <a:latin typeface="Tahoma" panose="020B0604030504040204" pitchFamily="34" charset="0"/>
            </a:endParaRPr>
          </a:p>
          <a:p>
            <a:pPr lvl="1">
              <a:lnSpc>
                <a:spcPct val="80000"/>
              </a:lnSpc>
              <a:spcBef>
                <a:spcPts val="700"/>
              </a:spcBef>
              <a:defRPr/>
            </a:pPr>
            <a:r>
              <a:rPr lang="en-US" sz="1800" dirty="0">
                <a:solidFill>
                  <a:schemeClr val="accent2">
                    <a:lumMod val="75000"/>
                  </a:schemeClr>
                </a:solidFill>
                <a:latin typeface="Tahoma" panose="020B0604030504040204" pitchFamily="34" charset="0"/>
              </a:rPr>
              <a:t>*Creditable prescription drug coverage (for example, from an employer or union) that's expected to pay, on average, at least as much as Medicare's standard prescription drug coverage.</a:t>
            </a:r>
          </a:p>
          <a:p>
            <a:pPr marL="457200" lvl="1" indent="0">
              <a:lnSpc>
                <a:spcPct val="80000"/>
              </a:lnSpc>
              <a:spcBef>
                <a:spcPts val="700"/>
              </a:spcBef>
              <a:buNone/>
              <a:defRPr/>
            </a:pPr>
            <a:endParaRPr lang="en-US" sz="1400" dirty="0">
              <a:solidFill>
                <a:schemeClr val="accent2">
                  <a:lumMod val="75000"/>
                </a:schemeClr>
              </a:solidFill>
              <a:latin typeface="Tahoma" panose="020B0604030504040204" pitchFamily="34" charset="0"/>
            </a:endParaRPr>
          </a:p>
          <a:p>
            <a:pPr>
              <a:lnSpc>
                <a:spcPct val="80000"/>
              </a:lnSpc>
              <a:spcBef>
                <a:spcPts val="700"/>
              </a:spcBef>
              <a:defRPr/>
            </a:pPr>
            <a:r>
              <a:rPr lang="en-US" sz="1800" dirty="0">
                <a:solidFill>
                  <a:schemeClr val="accent2">
                    <a:lumMod val="75000"/>
                  </a:schemeClr>
                </a:solidFill>
                <a:latin typeface="Tahoma" panose="020B0604030504040204" pitchFamily="34" charset="0"/>
              </a:rPr>
              <a:t>You’ll generally have to pay the penalty for as long as you have Medicare drug coverage.</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3" name="TextBox 2">
            <a:extLst>
              <a:ext uri="{FF2B5EF4-FFF2-40B4-BE49-F238E27FC236}">
                <a16:creationId xmlns:a16="http://schemas.microsoft.com/office/drawing/2014/main" id="{CB498189-C962-C16D-CC96-8E0CEDB66619}"/>
              </a:ext>
            </a:extLst>
          </p:cNvPr>
          <p:cNvSpPr txBox="1"/>
          <p:nvPr/>
        </p:nvSpPr>
        <p:spPr>
          <a:xfrm>
            <a:off x="472440" y="5555561"/>
            <a:ext cx="97477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buSzPct val="100000"/>
              <a:defRPr/>
            </a:pPr>
            <a:r>
              <a:rPr lang="en-US" sz="1400" b="1" i="1" dirty="0">
                <a:latin typeface="Tahoma"/>
                <a:ea typeface="Tahoma"/>
                <a:cs typeface="Tahoma"/>
              </a:rPr>
              <a:t>Resource</a:t>
            </a:r>
            <a:r>
              <a:rPr lang="en-US" sz="1400" b="1" dirty="0">
                <a:latin typeface="Tahoma"/>
                <a:ea typeface="Tahoma"/>
                <a:cs typeface="Tahoma"/>
              </a:rPr>
              <a:t>:</a:t>
            </a:r>
            <a:r>
              <a:rPr lang="en-US" sz="1400" dirty="0">
                <a:solidFill>
                  <a:srgbClr val="FF0000"/>
                </a:solidFill>
                <a:latin typeface="Tahoma"/>
                <a:ea typeface="Tahoma"/>
                <a:cs typeface="Tahoma"/>
              </a:rPr>
              <a:t> </a:t>
            </a:r>
            <a:r>
              <a:rPr lang="en-US" sz="1400" dirty="0">
                <a:solidFill>
                  <a:srgbClr val="FF0000"/>
                </a:solidFill>
                <a:latin typeface="Tahoma"/>
                <a:ea typeface="Tahoma"/>
                <a:cs typeface="Tahoma"/>
                <a:hlinkClick r:id="rId5"/>
              </a:rPr>
              <a:t>https://www.medicare.gov/drug-coverage-part-d/costs-for-medicare-drug-coverage/part-d-late-enrollment-penalty</a:t>
            </a:r>
            <a:r>
              <a:rPr lang="en-US" sz="1400" dirty="0">
                <a:solidFill>
                  <a:srgbClr val="FF0000"/>
                </a:solidFill>
                <a:latin typeface="Tahoma"/>
                <a:ea typeface="Tahoma"/>
                <a:cs typeface="Tahoma"/>
              </a:rPr>
              <a:t> </a:t>
            </a:r>
            <a:endParaRPr lang="en-US" sz="1400" u="sng" dirty="0">
              <a:solidFill>
                <a:srgbClr val="7030A0"/>
              </a:solidFill>
              <a:latin typeface="Tahoma"/>
              <a:ea typeface="Tahoma"/>
              <a:cs typeface="Tahoma"/>
            </a:endParaRPr>
          </a:p>
        </p:txBody>
      </p:sp>
      <p:pic>
        <p:nvPicPr>
          <p:cNvPr id="7" name="Audio 6">
            <a:hlinkClick r:id="" action="ppaction://media"/>
            <a:extLst>
              <a:ext uri="{FF2B5EF4-FFF2-40B4-BE49-F238E27FC236}">
                <a16:creationId xmlns:a16="http://schemas.microsoft.com/office/drawing/2014/main" id="{43265ABE-1459-4592-8287-B779DE2BC3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5915221"/>
      </p:ext>
    </p:extLst>
  </p:cSld>
  <p:clrMapOvr>
    <a:masterClrMapping/>
  </p:clrMapOvr>
  <mc:AlternateContent xmlns:mc="http://schemas.openxmlformats.org/markup-compatibility/2006" xmlns:p14="http://schemas.microsoft.com/office/powerpoint/2010/main">
    <mc:Choice Requires="p14">
      <p:transition spd="slow" p14:dur="2000" advTm="75414"/>
    </mc:Choice>
    <mc:Fallback xmlns="">
      <p:transition spd="slow" advTm="75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Savings Programs</a:t>
            </a:r>
          </a:p>
        </p:txBody>
      </p:sp>
      <p:sp>
        <p:nvSpPr>
          <p:cNvPr id="11" name="Content Placeholder 2"/>
          <p:cNvSpPr>
            <a:spLocks noGrp="1"/>
          </p:cNvSpPr>
          <p:nvPr>
            <p:ph idx="1"/>
          </p:nvPr>
        </p:nvSpPr>
        <p:spPr>
          <a:xfrm>
            <a:off x="472440" y="1045933"/>
            <a:ext cx="11326836" cy="3037795"/>
          </a:xfrm>
        </p:spPr>
        <p:txBody>
          <a:bodyPr>
            <a:normAutofit/>
          </a:bodyPr>
          <a:lstStyle/>
          <a:p>
            <a:pPr marL="0" indent="0">
              <a:buNone/>
            </a:pPr>
            <a:r>
              <a:rPr lang="en-US" sz="1800" dirty="0">
                <a:solidFill>
                  <a:schemeClr val="accent2">
                    <a:lumMod val="75000"/>
                  </a:schemeClr>
                </a:solidFill>
                <a:latin typeface="Tahoma" panose="020B0604030504040204" pitchFamily="34" charset="0"/>
              </a:rPr>
              <a:t>You can get help from the state paying costs associated with Medicare Part A, Part B, and/or Part D if you meet certain income and resource limits (changes each year).</a:t>
            </a:r>
          </a:p>
          <a:p>
            <a:pPr marL="342900" indent="-342900">
              <a:buFont typeface="Wingdings" panose="05000000000000000000" pitchFamily="2" charset="2"/>
              <a:buChar char="§"/>
            </a:pPr>
            <a:endParaRPr lang="en-US" sz="1800" dirty="0">
              <a:solidFill>
                <a:schemeClr val="accent2">
                  <a:lumMod val="75000"/>
                </a:schemeClr>
              </a:solidFill>
              <a:latin typeface="Tahoma" panose="020B0604030504040204" pitchFamily="34" charset="0"/>
            </a:endParaRPr>
          </a:p>
          <a:p>
            <a:pPr marL="0" indent="0">
              <a:buNone/>
            </a:pPr>
            <a:r>
              <a:rPr lang="en-US" sz="1800" dirty="0">
                <a:solidFill>
                  <a:schemeClr val="accent2">
                    <a:lumMod val="75000"/>
                  </a:schemeClr>
                </a:solidFill>
                <a:latin typeface="Tahoma" panose="020B0604030504040204" pitchFamily="34" charset="0"/>
              </a:rPr>
              <a:t>You can contact the Health and Human Services Commission (HHSC), which oversees the Texas Medicaid program, to learn more and apply for one of several Medicare Savings Programs.</a:t>
            </a:r>
          </a:p>
          <a:p>
            <a:pPr marL="0" indent="0">
              <a:buNone/>
            </a:pPr>
            <a:endParaRPr lang="en-US" sz="1800" dirty="0">
              <a:solidFill>
                <a:schemeClr val="accent2">
                  <a:lumMod val="75000"/>
                </a:schemeClr>
              </a:solidFill>
              <a:latin typeface="Tahoma" panose="020B0604030504040204" pitchFamily="34" charset="0"/>
            </a:endParaRPr>
          </a:p>
          <a:p>
            <a:pPr marL="990600" lvl="1" indent="-285750"/>
            <a:r>
              <a:rPr lang="en-US" sz="1800" dirty="0">
                <a:solidFill>
                  <a:schemeClr val="accent2">
                    <a:lumMod val="75000"/>
                  </a:schemeClr>
                </a:solidFill>
                <a:latin typeface="Tahoma" panose="020B0604030504040204" pitchFamily="34" charset="0"/>
              </a:rPr>
              <a:t>Toll-free: 800-252-9240</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3" name="TextBox 2">
            <a:extLst>
              <a:ext uri="{FF2B5EF4-FFF2-40B4-BE49-F238E27FC236}">
                <a16:creationId xmlns:a16="http://schemas.microsoft.com/office/drawing/2014/main" id="{CB498189-C962-C16D-CC96-8E0CEDB66619}"/>
              </a:ext>
            </a:extLst>
          </p:cNvPr>
          <p:cNvSpPr txBox="1"/>
          <p:nvPr/>
        </p:nvSpPr>
        <p:spPr>
          <a:xfrm>
            <a:off x="472440" y="3850172"/>
            <a:ext cx="97477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buSzPct val="100000"/>
              <a:defRPr/>
            </a:pPr>
            <a:r>
              <a:rPr lang="en-US" sz="1400" b="1" i="1" dirty="0">
                <a:latin typeface="Tahoma"/>
                <a:ea typeface="Tahoma"/>
                <a:cs typeface="Tahoma"/>
              </a:rPr>
              <a:t>Resource: </a:t>
            </a:r>
            <a:r>
              <a:rPr lang="en-US" sz="1400" dirty="0">
                <a:latin typeface="Tahoma"/>
                <a:ea typeface="Tahoma"/>
                <a:cs typeface="Tahoma"/>
                <a:hlinkClick r:id="rId5"/>
              </a:rPr>
              <a:t>https://www.hhs.texas.gov/services/health/medicare</a:t>
            </a:r>
            <a:r>
              <a:rPr lang="en-US" sz="1400" dirty="0">
                <a:latin typeface="Tahoma"/>
                <a:ea typeface="Tahoma"/>
                <a:cs typeface="Tahoma"/>
              </a:rPr>
              <a:t> </a:t>
            </a:r>
            <a:endParaRPr lang="en-US" sz="1400" dirty="0">
              <a:solidFill>
                <a:srgbClr val="7030A0"/>
              </a:solidFill>
              <a:latin typeface="Tahoma"/>
              <a:ea typeface="Tahoma"/>
              <a:cs typeface="Tahoma"/>
            </a:endParaRPr>
          </a:p>
        </p:txBody>
      </p:sp>
      <p:pic>
        <p:nvPicPr>
          <p:cNvPr id="13" name="Audio 12">
            <a:hlinkClick r:id="" action="ppaction://media"/>
            <a:extLst>
              <a:ext uri="{FF2B5EF4-FFF2-40B4-BE49-F238E27FC236}">
                <a16:creationId xmlns:a16="http://schemas.microsoft.com/office/drawing/2014/main" id="{1BF3F965-D4BB-4B75-8239-2B6EF5008C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3230270"/>
      </p:ext>
    </p:extLst>
  </p:cSld>
  <p:clrMapOvr>
    <a:masterClrMapping/>
  </p:clrMapOvr>
  <mc:AlternateContent xmlns:mc="http://schemas.openxmlformats.org/markup-compatibility/2006" xmlns:p14="http://schemas.microsoft.com/office/powerpoint/2010/main">
    <mc:Choice Requires="p14">
      <p:transition spd="slow" p14:dur="2000" advTm="36737"/>
    </mc:Choice>
    <mc:Fallback xmlns="">
      <p:transition spd="slow" advTm="3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Extra Help</a:t>
            </a:r>
          </a:p>
        </p:txBody>
      </p:sp>
      <p:sp>
        <p:nvSpPr>
          <p:cNvPr id="11" name="Content Placeholder 2"/>
          <p:cNvSpPr>
            <a:spLocks noGrp="1"/>
          </p:cNvSpPr>
          <p:nvPr>
            <p:ph idx="1"/>
          </p:nvPr>
        </p:nvSpPr>
        <p:spPr>
          <a:xfrm>
            <a:off x="552340" y="1072797"/>
            <a:ext cx="10384950" cy="3428182"/>
          </a:xfrm>
        </p:spPr>
        <p:txBody>
          <a:bodyPr>
            <a:normAutofit/>
          </a:bodyPr>
          <a:lstStyle/>
          <a:p>
            <a:pPr marL="0" indent="0">
              <a:buNone/>
            </a:pPr>
            <a:r>
              <a:rPr lang="en-US" sz="1800" b="1" dirty="0">
                <a:solidFill>
                  <a:schemeClr val="accent2">
                    <a:lumMod val="75000"/>
                  </a:schemeClr>
                </a:solidFill>
                <a:latin typeface="Tahoma" panose="020B0604030504040204" pitchFamily="34" charset="0"/>
              </a:rPr>
              <a:t>Extra Help </a:t>
            </a:r>
            <a:r>
              <a:rPr lang="en-US" sz="1800" dirty="0">
                <a:solidFill>
                  <a:schemeClr val="accent2">
                    <a:lumMod val="75000"/>
                  </a:schemeClr>
                </a:solidFill>
                <a:latin typeface="Tahoma" panose="020B0604030504040204" pitchFamily="34" charset="0"/>
              </a:rPr>
              <a:t>is a Medicare program to help people with limited income and resources pay Medicare Part D premiums, deductibles, co-insurance, and other costs.</a:t>
            </a:r>
          </a:p>
          <a:p>
            <a:pPr marL="0" indent="0">
              <a:buNone/>
            </a:pPr>
            <a:endParaRPr lang="en-US" sz="800" dirty="0">
              <a:solidFill>
                <a:schemeClr val="accent2">
                  <a:lumMod val="75000"/>
                </a:schemeClr>
              </a:solidFill>
              <a:latin typeface="Tahoma" panose="020B0604030504040204" pitchFamily="34" charset="0"/>
            </a:endParaRPr>
          </a:p>
          <a:p>
            <a:pPr marL="0" indent="0">
              <a:buNone/>
            </a:pPr>
            <a:r>
              <a:rPr lang="en-US" sz="1800" dirty="0">
                <a:solidFill>
                  <a:schemeClr val="accent2">
                    <a:lumMod val="75000"/>
                  </a:schemeClr>
                </a:solidFill>
                <a:latin typeface="Tahoma" panose="020B0604030504040204" pitchFamily="34" charset="0"/>
              </a:rPr>
              <a:t>Some people qualify for Extra Help automatically, and other people have to apply.</a:t>
            </a:r>
          </a:p>
          <a:p>
            <a:pPr marL="0" indent="0">
              <a:buNone/>
            </a:pPr>
            <a:endParaRPr lang="en-US" sz="1800" dirty="0">
              <a:solidFill>
                <a:schemeClr val="accent2">
                  <a:lumMod val="75000"/>
                </a:schemeClr>
              </a:solidFill>
              <a:latin typeface="Tahoma" panose="020B0604030504040204" pitchFamily="34" charset="0"/>
            </a:endParaRPr>
          </a:p>
          <a:p>
            <a:pPr marL="0" indent="0">
              <a:buNone/>
            </a:pPr>
            <a:r>
              <a:rPr lang="en-US" sz="1800" dirty="0">
                <a:solidFill>
                  <a:schemeClr val="accent2">
                    <a:lumMod val="75000"/>
                  </a:schemeClr>
                </a:solidFill>
                <a:latin typeface="Tahoma" panose="020B0604030504040204" pitchFamily="34" charset="0"/>
              </a:rPr>
              <a:t>In most cases, to qualify for Extra Help, you must have income and resources below a certain limit (changes each year).</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4">
            <a:extLst>
              <a:ext uri="{FF2B5EF4-FFF2-40B4-BE49-F238E27FC236}">
                <a16:creationId xmlns:a16="http://schemas.microsoft.com/office/drawing/2014/main" id="{BD09A388-7796-4D44-B9AB-860467F8F8BA}"/>
              </a:ext>
            </a:extLst>
          </p:cNvPr>
          <p:cNvSpPr/>
          <p:nvPr/>
        </p:nvSpPr>
        <p:spPr>
          <a:xfrm>
            <a:off x="552339" y="3724300"/>
            <a:ext cx="5623975" cy="369332"/>
          </a:xfrm>
          <a:prstGeom prst="rect">
            <a:avLst/>
          </a:prstGeom>
        </p:spPr>
        <p:txBody>
          <a:bodyPr wrap="none">
            <a:spAutoFit/>
          </a:bodyPr>
          <a:lstStyle/>
          <a:p>
            <a:r>
              <a:rPr lang="en-US" sz="1400" b="1" i="1" dirty="0">
                <a:latin typeface="Tahoma" panose="020B0604030504040204" pitchFamily="34" charset="0"/>
                <a:ea typeface="Tahoma" panose="020B0604030504040204" pitchFamily="34" charset="0"/>
                <a:cs typeface="Tahoma" panose="020B0604030504040204" pitchFamily="34" charset="0"/>
              </a:rPr>
              <a:t>Resource: </a:t>
            </a:r>
            <a:r>
              <a:rPr lang="en-US" dirty="0"/>
              <a:t> </a:t>
            </a:r>
            <a:r>
              <a:rPr lang="en-US" sz="1400" dirty="0">
                <a:latin typeface="Tahoma" panose="020B0604030504040204" pitchFamily="34" charset="0"/>
                <a:ea typeface="Tahoma" panose="020B0604030504040204" pitchFamily="34" charset="0"/>
                <a:cs typeface="Tahoma" panose="020B0604030504040204" pitchFamily="34" charset="0"/>
                <a:hlinkClick r:id="rId5"/>
              </a:rPr>
              <a:t>https://www.medicare.gov/basics/costs/help/drug-costs</a:t>
            </a:r>
            <a:r>
              <a:rPr lang="en-US" sz="1400" dirty="0">
                <a:latin typeface="Tahoma" panose="020B0604030504040204" pitchFamily="34" charset="0"/>
                <a:ea typeface="Tahoma" panose="020B0604030504040204" pitchFamily="34" charset="0"/>
                <a:cs typeface="Tahoma" panose="020B0604030504040204" pitchFamily="34" charset="0"/>
              </a:rPr>
              <a:t> </a:t>
            </a:r>
          </a:p>
        </p:txBody>
      </p:sp>
      <p:pic>
        <p:nvPicPr>
          <p:cNvPr id="3" name="Audio 2">
            <a:hlinkClick r:id="" action="ppaction://media"/>
            <a:extLst>
              <a:ext uri="{FF2B5EF4-FFF2-40B4-BE49-F238E27FC236}">
                <a16:creationId xmlns:a16="http://schemas.microsoft.com/office/drawing/2014/main" id="{6A7EA448-C81E-457B-A913-927405F91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7948071"/>
      </p:ext>
    </p:extLst>
  </p:cSld>
  <p:clrMapOvr>
    <a:masterClrMapping/>
  </p:clrMapOvr>
  <mc:AlternateContent xmlns:mc="http://schemas.openxmlformats.org/markup-compatibility/2006" xmlns:p14="http://schemas.microsoft.com/office/powerpoint/2010/main">
    <mc:Choice Requires="p14">
      <p:transition spd="slow" p14:dur="2000" advTm="34532"/>
    </mc:Choice>
    <mc:Fallback xmlns="">
      <p:transition spd="slow" advTm="3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142198" cy="876692"/>
          </a:xfrm>
        </p:spPr>
        <p:txBody>
          <a:bodyPr>
            <a:normAutofit fontScale="90000"/>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Financial Impact – Medicare Advantage</a:t>
            </a:r>
          </a:p>
        </p:txBody>
      </p:sp>
      <p:sp>
        <p:nvSpPr>
          <p:cNvPr id="11" name="Content Placeholder 2"/>
          <p:cNvSpPr>
            <a:spLocks noGrp="1"/>
          </p:cNvSpPr>
          <p:nvPr>
            <p:ph idx="1"/>
          </p:nvPr>
        </p:nvSpPr>
        <p:spPr>
          <a:xfrm>
            <a:off x="548797" y="1247252"/>
            <a:ext cx="10690333" cy="4342813"/>
          </a:xfrm>
        </p:spPr>
        <p:txBody>
          <a:bodyPr>
            <a:noAutofit/>
          </a:bodyPr>
          <a:lstStyle/>
          <a:p>
            <a:pPr marL="0" indent="0">
              <a:lnSpc>
                <a:spcPct val="80000"/>
              </a:lnSpc>
              <a:spcBef>
                <a:spcPts val="800"/>
              </a:spcBef>
              <a:buNone/>
              <a:defRPr/>
            </a:pPr>
            <a:r>
              <a:rPr lang="en-US" altLang="en-US" dirty="0">
                <a:solidFill>
                  <a:schemeClr val="accent2">
                    <a:lumMod val="75000"/>
                  </a:schemeClr>
                </a:solidFill>
                <a:latin typeface="Tahoma"/>
                <a:ea typeface="Tahoma"/>
                <a:cs typeface="Tahoma"/>
                <a:sym typeface="Calibri" panose="020F0502020204030204" pitchFamily="34" charset="0"/>
              </a:rPr>
              <a:t>There are a variety of Medicare Advantage plans in the market.</a:t>
            </a:r>
            <a:endParaRPr lang="en-US" altLang="en-US" dirty="0">
              <a:solidFill>
                <a:schemeClr val="accent2">
                  <a:lumMod val="75000"/>
                </a:schemeClr>
              </a:solidFill>
              <a:latin typeface="Tahoma"/>
              <a:ea typeface="Tahoma"/>
              <a:cs typeface="Tahoma"/>
            </a:endParaRPr>
          </a:p>
          <a:p>
            <a:pPr>
              <a:lnSpc>
                <a:spcPct val="80000"/>
              </a:lnSpc>
              <a:spcBef>
                <a:spcPts val="800"/>
              </a:spcBef>
              <a:buFont typeface="Arial" panose="020B0604020202020204" pitchFamily="34" charset="0"/>
              <a:buNone/>
              <a:defRPr/>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800"/>
              </a:spcBef>
              <a:buNone/>
              <a:defRPr/>
            </a:pPr>
            <a:r>
              <a:rPr lang="en-US" altLang="en-US" dirty="0">
                <a:solidFill>
                  <a:schemeClr val="accent2">
                    <a:lumMod val="75000"/>
                  </a:schemeClr>
                </a:solidFill>
                <a:latin typeface="Tahoma"/>
                <a:ea typeface="Tahoma"/>
                <a:cs typeface="Tahoma"/>
                <a:sym typeface="Calibri" panose="020F0502020204030204" pitchFamily="34" charset="0"/>
              </a:rPr>
              <a:t>Specific financial responsibilities are different from plan to plan, so some may not have every part listed below. Most Medicare Advantage plans have some combination of the below:</a:t>
            </a:r>
            <a:endParaRPr lang="en-US" altLang="en-US" sz="2400" dirty="0">
              <a:solidFill>
                <a:schemeClr val="accent2">
                  <a:lumMod val="75000"/>
                </a:schemeClr>
              </a:solidFill>
              <a:latin typeface="Tahoma"/>
              <a:ea typeface="Tahoma"/>
              <a:cs typeface="Tahoma"/>
              <a:sym typeface="Calibri" panose="020F0502020204030204" pitchFamily="34" charset="0"/>
            </a:endParaRPr>
          </a:p>
          <a:p>
            <a:pPr marL="0" indent="0">
              <a:lnSpc>
                <a:spcPct val="80000"/>
              </a:lnSpc>
              <a:spcBef>
                <a:spcPts val="800"/>
              </a:spcBef>
              <a:buNone/>
              <a:defRPr/>
            </a:pPr>
            <a:endParaRPr lang="en-US" altLang="en-US" sz="800" dirty="0">
              <a:solidFill>
                <a:schemeClr val="accent2">
                  <a:lumMod val="75000"/>
                </a:schemeClr>
              </a:solidFill>
              <a:latin typeface="Tahoma"/>
              <a:ea typeface="Tahoma"/>
              <a:cs typeface="Tahoma"/>
              <a:sym typeface="Calibri" panose="020F0502020204030204" pitchFamily="34" charset="0"/>
            </a:endParaRPr>
          </a:p>
          <a:p>
            <a:pPr>
              <a:lnSpc>
                <a:spcPct val="80000"/>
              </a:lnSpc>
              <a:spcBef>
                <a:spcPts val="800"/>
              </a:spcBef>
              <a:defRPr/>
            </a:pPr>
            <a:r>
              <a:rPr lang="en-US" altLang="en-US" sz="2800" dirty="0">
                <a:solidFill>
                  <a:schemeClr val="accent2">
                    <a:lumMod val="75000"/>
                  </a:schemeClr>
                </a:solidFill>
                <a:latin typeface="Tahoma"/>
                <a:ea typeface="Tahoma"/>
                <a:cs typeface="Tahoma"/>
                <a:sym typeface="Calibri" panose="020F0502020204030204" pitchFamily="34" charset="0"/>
              </a:rPr>
              <a:t>Low or $0 monthly premium</a:t>
            </a:r>
          </a:p>
          <a:p>
            <a:pPr marL="0" indent="0">
              <a:lnSpc>
                <a:spcPct val="80000"/>
              </a:lnSpc>
              <a:spcBef>
                <a:spcPts val="800"/>
              </a:spcBef>
              <a:buNone/>
              <a:defRPr/>
            </a:pPr>
            <a:endParaRPr lang="en-US" altLang="en-US" sz="800" b="1" u="sng"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800"/>
              </a:spcBef>
              <a:defRPr/>
            </a:pPr>
            <a:r>
              <a:rPr lang="en-US" altLang="en-US" sz="2800" dirty="0">
                <a:solidFill>
                  <a:schemeClr val="accent2">
                    <a:lumMod val="75000"/>
                  </a:schemeClr>
                </a:solidFill>
                <a:latin typeface="Tahoma"/>
                <a:ea typeface="Tahoma"/>
                <a:cs typeface="Tahoma"/>
                <a:sym typeface="Calibri" panose="020F0502020204030204" pitchFamily="34" charset="0"/>
              </a:rPr>
              <a:t>Co-payments</a:t>
            </a:r>
          </a:p>
          <a:p>
            <a:pPr marL="0" indent="0">
              <a:lnSpc>
                <a:spcPct val="80000"/>
              </a:lnSpc>
              <a:spcBef>
                <a:spcPts val="800"/>
              </a:spcBef>
              <a:buNone/>
              <a:defRPr/>
            </a:pPr>
            <a:endParaRPr lang="en-US" altLang="en-US" sz="800" dirty="0">
              <a:solidFill>
                <a:schemeClr val="accent2">
                  <a:lumMod val="75000"/>
                </a:schemeClr>
              </a:solidFill>
              <a:latin typeface="Tahoma"/>
              <a:ea typeface="Tahoma"/>
              <a:cs typeface="Tahoma"/>
              <a:sym typeface="Calibri" panose="020F0502020204030204" pitchFamily="34" charset="0"/>
            </a:endParaRPr>
          </a:p>
          <a:p>
            <a:pPr>
              <a:lnSpc>
                <a:spcPct val="80000"/>
              </a:lnSpc>
              <a:spcBef>
                <a:spcPts val="800"/>
              </a:spcBef>
              <a:defRPr/>
            </a:pPr>
            <a:r>
              <a:rPr lang="en-US" altLang="en-US" sz="2800" dirty="0">
                <a:solidFill>
                  <a:schemeClr val="accent2">
                    <a:lumMod val="75000"/>
                  </a:schemeClr>
                </a:solidFill>
                <a:latin typeface="Tahoma"/>
                <a:ea typeface="Tahoma"/>
                <a:cs typeface="Tahoma"/>
                <a:sym typeface="Calibri" panose="020F0502020204030204" pitchFamily="34" charset="0"/>
              </a:rPr>
              <a:t>Deductibles</a:t>
            </a:r>
          </a:p>
          <a:p>
            <a:pPr marL="0" indent="0">
              <a:lnSpc>
                <a:spcPct val="80000"/>
              </a:lnSpc>
              <a:spcBef>
                <a:spcPts val="800"/>
              </a:spcBef>
              <a:buNone/>
              <a:defRPr/>
            </a:pPr>
            <a:endParaRPr lang="en-US" altLang="en-US" sz="800" dirty="0">
              <a:solidFill>
                <a:schemeClr val="accent2">
                  <a:lumMod val="75000"/>
                </a:schemeClr>
              </a:solidFill>
              <a:latin typeface="Tahoma"/>
              <a:ea typeface="Tahoma"/>
              <a:cs typeface="Tahoma"/>
              <a:sym typeface="Calibri" panose="020F0502020204030204" pitchFamily="34" charset="0"/>
            </a:endParaRPr>
          </a:p>
          <a:p>
            <a:pPr>
              <a:lnSpc>
                <a:spcPct val="80000"/>
              </a:lnSpc>
              <a:spcBef>
                <a:spcPts val="800"/>
              </a:spcBef>
              <a:defRPr/>
            </a:pPr>
            <a:r>
              <a:rPr lang="en-US" altLang="en-US" sz="2800" dirty="0">
                <a:solidFill>
                  <a:schemeClr val="accent2">
                    <a:lumMod val="75000"/>
                  </a:schemeClr>
                </a:solidFill>
                <a:latin typeface="Tahoma"/>
                <a:ea typeface="Tahoma"/>
                <a:cs typeface="Tahoma"/>
                <a:sym typeface="Calibri" panose="020F0502020204030204" pitchFamily="34" charset="0"/>
              </a:rPr>
              <a:t>Co-insurance</a:t>
            </a:r>
            <a:endParaRPr lang="en-US" altLang="en-US" sz="2800" dirty="0">
              <a:solidFill>
                <a:schemeClr val="accent2">
                  <a:lumMod val="75000"/>
                </a:schemeClr>
              </a:solidFill>
              <a:latin typeface="Tahoma"/>
              <a:ea typeface="Tahoma"/>
              <a:cs typeface="Tahoma"/>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EC557A8B-D89E-4282-84E5-21D2338BF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21779491"/>
      </p:ext>
    </p:extLst>
  </p:cSld>
  <p:clrMapOvr>
    <a:masterClrMapping/>
  </p:clrMapOvr>
  <mc:AlternateContent xmlns:mc="http://schemas.openxmlformats.org/markup-compatibility/2006" xmlns:p14="http://schemas.microsoft.com/office/powerpoint/2010/main">
    <mc:Choice Requires="p14">
      <p:transition spd="slow" p14:dur="2000" advTm="36803"/>
    </mc:Choice>
    <mc:Fallback xmlns="">
      <p:transition spd="slow" advTm="3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719560"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 in Medicare Advantage</a:t>
            </a:r>
          </a:p>
        </p:txBody>
      </p:sp>
      <p:sp>
        <p:nvSpPr>
          <p:cNvPr id="11" name="Content Placeholder 2"/>
          <p:cNvSpPr>
            <a:spLocks noGrp="1"/>
          </p:cNvSpPr>
          <p:nvPr>
            <p:ph idx="1"/>
          </p:nvPr>
        </p:nvSpPr>
        <p:spPr>
          <a:xfrm>
            <a:off x="432582" y="1253827"/>
            <a:ext cx="11326836" cy="4706797"/>
          </a:xfrm>
        </p:spPr>
        <p:txBody>
          <a:bodyPr>
            <a:normAutofit/>
          </a:bodyPr>
          <a:lstStyle/>
          <a:p>
            <a:pPr marL="0" indent="0">
              <a:spcBef>
                <a:spcPts val="800"/>
              </a:spcBef>
              <a:buSzPct val="100000"/>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Provider</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 physician, hospital, other facility, or mid-level practitioner that provides health care services.</a:t>
            </a:r>
          </a:p>
          <a:p>
            <a:pPr marL="0" indent="0">
              <a:spcBef>
                <a:spcPts val="800"/>
              </a:spcBef>
              <a:buSzPct val="100000"/>
              <a:buNone/>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spcBef>
                <a:spcPts val="800"/>
              </a:spcBef>
              <a:buSzPct val="100000"/>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Other facility </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examples: Physical Therapy clinic, Radiology facility</a:t>
            </a:r>
          </a:p>
          <a:p>
            <a:pPr>
              <a:spcBef>
                <a:spcPts val="800"/>
              </a:spcBef>
              <a:buSzPct val="100000"/>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Mid-level practitioner</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examples:  Physician Assistant, Surgical Assistant, Advance Practice Nurse (Nurse Practitioner)</a:t>
            </a:r>
          </a:p>
          <a:p>
            <a:pPr marL="457200" lvl="1" indent="0" eaLnBrk="1" hangingPunct="1">
              <a:spcBef>
                <a:spcPts val="700"/>
              </a:spcBef>
              <a:buSzPct val="100000"/>
              <a:buNone/>
            </a:pPr>
            <a:endParaRPr lang="en-US" altLang="en-US"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0" indent="0">
              <a:spcBef>
                <a:spcPts val="800"/>
              </a:spcBef>
              <a:buSzPct val="100000"/>
              <a:buNone/>
            </a:pPr>
            <a:r>
              <a:rPr lang="en-US" altLang="en-US" sz="20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Network</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Providers that a health plan partners with to provide health care services to its members.</a:t>
            </a:r>
          </a:p>
          <a:p>
            <a:pPr marL="0" indent="0">
              <a:spcBef>
                <a:spcPts val="800"/>
              </a:spcBef>
              <a:buSzPct val="100000"/>
              <a:buNone/>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spcBef>
                <a:spcPts val="800"/>
              </a:spcBef>
              <a:buSzPct val="100000"/>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In-network</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Providers who hold a contract with a health plan.</a:t>
            </a:r>
          </a:p>
          <a:p>
            <a:pPr>
              <a:spcBef>
                <a:spcPts val="800"/>
              </a:spcBef>
              <a:buSzPct val="100000"/>
            </a:pPr>
            <a:endParaRPr lang="en-US" altLang="en-US" sz="800"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spcBef>
                <a:spcPts val="800"/>
              </a:spcBef>
              <a:buSzPct val="100000"/>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Out-of-network </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Providers who are not contracted with a health plan or are outside a health plan’s designated service area.</a:t>
            </a:r>
            <a:endPar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4DFA807D-5819-41F1-8755-2E2E763A5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1678457"/>
      </p:ext>
    </p:extLst>
  </p:cSld>
  <p:clrMapOvr>
    <a:masterClrMapping/>
  </p:clrMapOvr>
  <mc:AlternateContent xmlns:mc="http://schemas.openxmlformats.org/markup-compatibility/2006" xmlns:p14="http://schemas.microsoft.com/office/powerpoint/2010/main">
    <mc:Choice Requires="p14">
      <p:transition spd="slow" p14:dur="2000" advTm="64106"/>
    </mc:Choice>
    <mc:Fallback xmlns="">
      <p:transition spd="slow" advTm="6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719560"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 in Medicare Advantage</a:t>
            </a:r>
          </a:p>
        </p:txBody>
      </p:sp>
      <p:sp>
        <p:nvSpPr>
          <p:cNvPr id="11" name="Content Placeholder 2"/>
          <p:cNvSpPr>
            <a:spLocks noGrp="1"/>
          </p:cNvSpPr>
          <p:nvPr>
            <p:ph idx="1"/>
          </p:nvPr>
        </p:nvSpPr>
        <p:spPr>
          <a:xfrm>
            <a:off x="472440" y="992667"/>
            <a:ext cx="11326836" cy="5529177"/>
          </a:xfrm>
        </p:spPr>
        <p:txBody>
          <a:bodyPr>
            <a:normAutofit fontScale="55000" lnSpcReduction="20000"/>
          </a:bodyPr>
          <a:lstStyle/>
          <a:p>
            <a:pPr marL="0" indent="0">
              <a:spcBef>
                <a:spcPts val="800"/>
              </a:spcBef>
              <a:buSzPct val="100000"/>
              <a:buNone/>
            </a:pPr>
            <a:r>
              <a:rPr lang="en-US" altLang="en-US" sz="2600" b="1" u="sng" dirty="0">
                <a:solidFill>
                  <a:schemeClr val="accent2">
                    <a:lumMod val="75000"/>
                  </a:schemeClr>
                </a:solidFill>
                <a:latin typeface="Tahoma"/>
                <a:sym typeface="Calibri" panose="020F0502020204030204" pitchFamily="34" charset="0"/>
              </a:rPr>
              <a:t>Referral</a:t>
            </a:r>
            <a:r>
              <a:rPr lang="en-US" altLang="en-US" sz="2600" dirty="0">
                <a:solidFill>
                  <a:schemeClr val="accent2">
                    <a:lumMod val="75000"/>
                  </a:schemeClr>
                </a:solidFill>
                <a:latin typeface="Tahoma"/>
                <a:sym typeface="Calibri" panose="020F0502020204030204" pitchFamily="34" charset="0"/>
              </a:rPr>
              <a:t> – The process of sending a patient from one provider to another for health care services. Referrals can work in one of two ways:</a:t>
            </a:r>
          </a:p>
          <a:p>
            <a:pPr marL="0" indent="0">
              <a:spcBef>
                <a:spcPts val="800"/>
              </a:spcBef>
              <a:buSzPct val="100000"/>
              <a:buNone/>
            </a:pPr>
            <a:endParaRPr lang="en-US" altLang="en-US" sz="1500" dirty="0">
              <a:solidFill>
                <a:schemeClr val="accent2">
                  <a:lumMod val="75000"/>
                </a:schemeClr>
              </a:solidFill>
              <a:latin typeface="Tahoma"/>
              <a:sym typeface="Calibri" panose="020F0502020204030204" pitchFamily="34" charset="0"/>
            </a:endParaRP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Your health plan might require that your assigned primary care physician contact your health plan for an official referral number; or</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Your health plan might allow your primary care physician to “OK” the referral.  In this case, it could be a written order or a verbal OK from</a:t>
            </a:r>
          </a:p>
          <a:p>
            <a:pPr marL="0" indent="0">
              <a:spcBef>
                <a:spcPts val="800"/>
              </a:spcBef>
              <a:buSzPct val="100000"/>
              <a:buNone/>
            </a:pPr>
            <a:r>
              <a:rPr lang="en-US" altLang="en-US" sz="2600" dirty="0">
                <a:solidFill>
                  <a:schemeClr val="accent2">
                    <a:lumMod val="75000"/>
                  </a:schemeClr>
                </a:solidFill>
                <a:latin typeface="Tahoma"/>
                <a:sym typeface="Calibri" panose="020F0502020204030204" pitchFamily="34" charset="0"/>
              </a:rPr>
              <a:t>    the primary care physician for you to see another provider.</a:t>
            </a:r>
          </a:p>
          <a:p>
            <a:pPr marL="0" indent="0">
              <a:spcBef>
                <a:spcPts val="800"/>
              </a:spcBef>
              <a:buSzPct val="100000"/>
              <a:buNone/>
            </a:pPr>
            <a:endParaRPr lang="en-US" altLang="en-US" sz="2300" dirty="0">
              <a:solidFill>
                <a:schemeClr val="accent2">
                  <a:lumMod val="75000"/>
                </a:schemeClr>
              </a:solidFill>
              <a:latin typeface="Tahoma"/>
              <a:sym typeface="Calibri" panose="020F0502020204030204" pitchFamily="34" charset="0"/>
            </a:endParaRPr>
          </a:p>
          <a:p>
            <a:pPr marL="0" indent="0">
              <a:spcBef>
                <a:spcPts val="800"/>
              </a:spcBef>
              <a:buSzPct val="100000"/>
              <a:buNone/>
            </a:pPr>
            <a:r>
              <a:rPr lang="en-US" altLang="en-US" sz="2600" dirty="0">
                <a:solidFill>
                  <a:schemeClr val="accent2">
                    <a:lumMod val="75000"/>
                  </a:schemeClr>
                </a:solidFill>
                <a:latin typeface="Tahoma"/>
                <a:sym typeface="Calibri" panose="020F0502020204030204" pitchFamily="34" charset="0"/>
              </a:rPr>
              <a:t>In some HMOs, it is required that a referral is in place before you receive care from any other provider.  Without a referral, the health plan</a:t>
            </a:r>
          </a:p>
          <a:p>
            <a:pPr marL="0" indent="0">
              <a:spcBef>
                <a:spcPts val="800"/>
              </a:spcBef>
              <a:buSzPct val="100000"/>
              <a:buNone/>
            </a:pPr>
            <a:r>
              <a:rPr lang="en-US" altLang="en-US" sz="2600" dirty="0">
                <a:solidFill>
                  <a:schemeClr val="accent2">
                    <a:lumMod val="75000"/>
                  </a:schemeClr>
                </a:solidFill>
                <a:latin typeface="Tahoma"/>
                <a:sym typeface="Calibri" panose="020F0502020204030204" pitchFamily="34" charset="0"/>
              </a:rPr>
              <a:t>will not pay the provider for the services.</a:t>
            </a:r>
            <a:endParaRPr lang="en-US" altLang="en-US" sz="2600" dirty="0">
              <a:solidFill>
                <a:schemeClr val="accent2">
                  <a:lumMod val="75000"/>
                </a:schemeClr>
              </a:solidFill>
              <a:latin typeface="Tahoma"/>
            </a:endParaRPr>
          </a:p>
          <a:p>
            <a:pPr lvl="1" eaLnBrk="1" hangingPunct="1">
              <a:spcBef>
                <a:spcPts val="700"/>
              </a:spcBef>
              <a:buSzPct val="100000"/>
              <a:buFont typeface="Wingdings" panose="05000000000000000000" pitchFamily="2" charset="2"/>
              <a:buChar char="§"/>
            </a:pPr>
            <a:endParaRPr lang="en-US" altLang="en-US" sz="2300" dirty="0">
              <a:solidFill>
                <a:schemeClr val="accent2">
                  <a:lumMod val="75000"/>
                </a:schemeClr>
              </a:solidFill>
              <a:latin typeface="Tahoma" panose="020B0604030504040204" pitchFamily="34" charset="0"/>
              <a:sym typeface="Calibri" panose="020F0502020204030204" pitchFamily="34" charset="0"/>
            </a:endParaRPr>
          </a:p>
          <a:p>
            <a:pPr marL="0" indent="0" eaLnBrk="1" hangingPunct="1">
              <a:spcBef>
                <a:spcPts val="800"/>
              </a:spcBef>
              <a:buSzPct val="100000"/>
              <a:buNone/>
            </a:pPr>
            <a:r>
              <a:rPr lang="en-US" altLang="en-US" sz="2600" b="1" u="sng" dirty="0">
                <a:solidFill>
                  <a:schemeClr val="accent2">
                    <a:lumMod val="75000"/>
                  </a:schemeClr>
                </a:solidFill>
                <a:latin typeface="Tahoma"/>
                <a:sym typeface="Calibri" panose="020F0502020204030204" pitchFamily="34" charset="0"/>
              </a:rPr>
              <a:t>Authorization</a:t>
            </a:r>
            <a:r>
              <a:rPr lang="en-US" altLang="en-US" sz="2600" dirty="0">
                <a:solidFill>
                  <a:schemeClr val="accent2">
                    <a:lumMod val="75000"/>
                  </a:schemeClr>
                </a:solidFill>
                <a:latin typeface="Tahoma"/>
                <a:sym typeface="Calibri" panose="020F0502020204030204" pitchFamily="34" charset="0"/>
              </a:rPr>
              <a:t> – required approval by your health plan before you can receive a service. Examples of services requiring authorization can</a:t>
            </a:r>
          </a:p>
          <a:p>
            <a:pPr marL="0" indent="0" eaLnBrk="1" hangingPunct="1">
              <a:spcBef>
                <a:spcPts val="800"/>
              </a:spcBef>
              <a:buSzPct val="100000"/>
              <a:buNone/>
            </a:pPr>
            <a:r>
              <a:rPr lang="en-US" altLang="en-US" sz="2600" dirty="0">
                <a:solidFill>
                  <a:schemeClr val="accent2">
                    <a:lumMod val="75000"/>
                  </a:schemeClr>
                </a:solidFill>
                <a:latin typeface="Tahoma"/>
                <a:sym typeface="Calibri" panose="020F0502020204030204" pitchFamily="34" charset="0"/>
              </a:rPr>
              <a:t>include, and are not limited to: </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Inpatient hospitalization</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MRIs</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CAT Scans</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Pet Scans</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Outpatient surgery</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Chemotherapy</a:t>
            </a:r>
          </a:p>
          <a:p>
            <a:pPr>
              <a:spcBef>
                <a:spcPts val="800"/>
              </a:spcBef>
              <a:buSzPct val="100000"/>
            </a:pPr>
            <a:r>
              <a:rPr lang="en-US" altLang="en-US" sz="2600" dirty="0">
                <a:solidFill>
                  <a:schemeClr val="accent2">
                    <a:lumMod val="75000"/>
                  </a:schemeClr>
                </a:solidFill>
                <a:latin typeface="Tahoma"/>
                <a:sym typeface="Calibri" panose="020F0502020204030204" pitchFamily="34" charset="0"/>
              </a:rPr>
              <a:t>Medications</a:t>
            </a:r>
          </a:p>
          <a:p>
            <a:pPr marL="0" indent="0" eaLnBrk="1" hangingPunct="1">
              <a:spcBef>
                <a:spcPts val="800"/>
              </a:spcBef>
              <a:buSzPct val="100000"/>
              <a:buNone/>
            </a:pPr>
            <a:endParaRPr lang="en-US" altLang="en-US" sz="1300" dirty="0">
              <a:solidFill>
                <a:schemeClr val="accent2">
                  <a:lumMod val="75000"/>
                </a:schemeClr>
              </a:solidFill>
              <a:latin typeface="Tahoma"/>
              <a:sym typeface="Calibri" panose="020F0502020204030204" pitchFamily="34" charset="0"/>
            </a:endParaRPr>
          </a:p>
          <a:p>
            <a:pPr marL="0" indent="0" eaLnBrk="1" hangingPunct="1">
              <a:spcBef>
                <a:spcPts val="800"/>
              </a:spcBef>
              <a:buSzPct val="100000"/>
              <a:buNone/>
            </a:pPr>
            <a:r>
              <a:rPr lang="en-US" altLang="en-US" sz="2600" dirty="0">
                <a:solidFill>
                  <a:schemeClr val="accent2">
                    <a:lumMod val="75000"/>
                  </a:schemeClr>
                </a:solidFill>
                <a:latin typeface="Tahoma"/>
                <a:sym typeface="Calibri" panose="020F0502020204030204" pitchFamily="34" charset="0"/>
              </a:rPr>
              <a:t>Without authorization by the health plan for procedures requiring it, the health plan will not pay the provider for the services.</a:t>
            </a:r>
            <a:endPar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8DEA4DDF-E29E-4D6F-AB80-B97F13DB2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25435647"/>
      </p:ext>
    </p:extLst>
  </p:cSld>
  <p:clrMapOvr>
    <a:masterClrMapping/>
  </p:clrMapOvr>
  <mc:AlternateContent xmlns:mc="http://schemas.openxmlformats.org/markup-compatibility/2006" xmlns:p14="http://schemas.microsoft.com/office/powerpoint/2010/main">
    <mc:Choice Requires="p14">
      <p:transition spd="slow" p14:dur="2000" advTm="80983"/>
    </mc:Choice>
    <mc:Fallback xmlns="">
      <p:transition spd="slow" advTm="80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Dual Eligible</a:t>
            </a:r>
          </a:p>
        </p:txBody>
      </p:sp>
      <p:sp>
        <p:nvSpPr>
          <p:cNvPr id="11" name="Content Placeholder 2"/>
          <p:cNvSpPr>
            <a:spLocks noGrp="1"/>
          </p:cNvSpPr>
          <p:nvPr>
            <p:ph idx="1"/>
          </p:nvPr>
        </p:nvSpPr>
        <p:spPr>
          <a:xfrm>
            <a:off x="472440" y="1134710"/>
            <a:ext cx="11326836" cy="4103115"/>
          </a:xfrm>
        </p:spPr>
        <p:txBody>
          <a:bodyPr>
            <a:normAutofit/>
          </a:bodyPr>
          <a:lstStyle/>
          <a:p>
            <a:pPr>
              <a:lnSpc>
                <a:spcPct val="80000"/>
              </a:lnSpc>
              <a:spcBef>
                <a:spcPts val="800"/>
              </a:spcBef>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Dual-eligible beneficiaries are individuals who receive both Medicare and Medicaid benefits. </a:t>
            </a:r>
          </a:p>
          <a:p>
            <a:pPr>
              <a:lnSpc>
                <a:spcPct val="80000"/>
              </a:lnSpc>
              <a:spcBef>
                <a:spcPts val="800"/>
              </a:spcBef>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800"/>
              </a:spcBef>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two programs cover many of the same services, but Medicare pays first for the Medicare-covered services that are also covered by Medicaid. </a:t>
            </a:r>
          </a:p>
          <a:p>
            <a:pPr>
              <a:lnSpc>
                <a:spcPct val="80000"/>
              </a:lnSpc>
              <a:spcBef>
                <a:spcPts val="800"/>
              </a:spcBef>
              <a:defRPr/>
            </a:pPr>
            <a:endParaRPr lang="en-US" altLang="en-US" sz="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800"/>
              </a:spcBef>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All dual-eligible beneficiaries qualify for full Medicare benefits, but the level of Medicaid benefits for which they are eligible can vary, generally depending on income. </a:t>
            </a:r>
          </a:p>
          <a:p>
            <a:pPr lvl="1">
              <a:lnSpc>
                <a:spcPct val="80000"/>
              </a:lnSpc>
              <a:spcBef>
                <a:spcPts val="800"/>
              </a:spcBef>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As such, there are different Medicaid programs under dual eligibility.</a:t>
            </a:r>
          </a:p>
          <a:p>
            <a:pPr lvl="1">
              <a:lnSpc>
                <a:spcPct val="80000"/>
              </a:lnSpc>
              <a:spcBef>
                <a:spcPts val="800"/>
              </a:spcBef>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Medicaid coverage may cover Part B premiums, Part B co-insurance, or offer full Medicaid coverage.</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extBox 6">
            <a:extLst>
              <a:ext uri="{FF2B5EF4-FFF2-40B4-BE49-F238E27FC236}">
                <a16:creationId xmlns:a16="http://schemas.microsoft.com/office/drawing/2014/main" id="{4E1FBE15-A198-4BE5-9A1A-E9D45905600E}"/>
              </a:ext>
            </a:extLst>
          </p:cNvPr>
          <p:cNvSpPr txBox="1"/>
          <p:nvPr/>
        </p:nvSpPr>
        <p:spPr>
          <a:xfrm>
            <a:off x="472440" y="5523581"/>
            <a:ext cx="9747757" cy="437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80000"/>
              </a:lnSpc>
              <a:spcBef>
                <a:spcPts val="800"/>
              </a:spcBef>
              <a:buNone/>
              <a:defRPr/>
            </a:pPr>
            <a:r>
              <a:rPr lang="en-US" sz="1400" b="1" i="1" dirty="0">
                <a:latin typeface="Tahoma"/>
                <a:ea typeface="Tahoma"/>
                <a:cs typeface="Tahoma"/>
              </a:rPr>
              <a:t>Resource</a:t>
            </a:r>
            <a:r>
              <a:rPr lang="en-US" sz="1400" dirty="0">
                <a:latin typeface="Tahoma"/>
                <a:ea typeface="Tahoma"/>
                <a:cs typeface="Tahoma"/>
              </a:rPr>
              <a:t>: </a:t>
            </a:r>
            <a:r>
              <a:rPr lang="en-US" sz="1400" dirty="0">
                <a:latin typeface="Tahoma"/>
                <a:ea typeface="Tahoma"/>
                <a:cs typeface="Tahoma"/>
                <a:hlinkClick r:id="rId5"/>
              </a:rPr>
              <a:t>https://www.cms.gov/medicare-medicaid-coordination/medicare-and-medicaid-coordination/medicare-medicaid-coordination-office</a:t>
            </a:r>
            <a:r>
              <a:rPr lang="en-US" sz="1400" dirty="0">
                <a:latin typeface="Tahoma"/>
                <a:ea typeface="Tahoma"/>
                <a:cs typeface="Tahoma"/>
              </a:rPr>
              <a:t> </a:t>
            </a:r>
            <a:endParaRPr lang="en-US" altLang="en-US" sz="1400"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6220D890-F7AE-4F6B-922C-822F979B31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65221374"/>
      </p:ext>
    </p:extLst>
  </p:cSld>
  <p:clrMapOvr>
    <a:masterClrMapping/>
  </p:clrMapOvr>
  <mc:AlternateContent xmlns:mc="http://schemas.openxmlformats.org/markup-compatibility/2006" xmlns:p14="http://schemas.microsoft.com/office/powerpoint/2010/main">
    <mc:Choice Requires="p14">
      <p:transition spd="slow" p14:dur="2000" advTm="48232"/>
    </mc:Choice>
    <mc:Fallback xmlns="">
      <p:transition spd="slow" advTm="4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Resources</a:t>
            </a:r>
          </a:p>
        </p:txBody>
      </p:sp>
      <p:sp>
        <p:nvSpPr>
          <p:cNvPr id="11" name="Content Placeholder 2"/>
          <p:cNvSpPr>
            <a:spLocks noGrp="1"/>
          </p:cNvSpPr>
          <p:nvPr>
            <p:ph idx="1"/>
          </p:nvPr>
        </p:nvSpPr>
        <p:spPr>
          <a:xfrm>
            <a:off x="380121" y="979931"/>
            <a:ext cx="10805743" cy="5541913"/>
          </a:xfrm>
        </p:spPr>
        <p:txBody>
          <a:bodyPr>
            <a:noAutofit/>
          </a:bodyPr>
          <a:lstStyle/>
          <a:p>
            <a:pPr marL="91440">
              <a:lnSpc>
                <a:spcPct val="150000"/>
              </a:lnSpc>
              <a:spcBef>
                <a:spcPts val="0"/>
              </a:spcBef>
              <a:buNone/>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Where to start? </a:t>
            </a:r>
            <a:r>
              <a:rPr lang="en-US" altLang="en-US" sz="1600" dirty="0">
                <a:solidFill>
                  <a:srgbClr val="0070C0"/>
                </a:solidFill>
                <a:latin typeface="Tahoma" panose="020B0604030504040204" pitchFamily="34" charset="0"/>
                <a:cs typeface="Tahoma" panose="020B0604030504040204" pitchFamily="34" charset="0"/>
                <a:sym typeface="Calibri" panose="020F0502020204030204" pitchFamily="34" charset="0"/>
                <a:hlinkClick r:id="rId4">
                  <a:extLst>
                    <a:ext uri="{A12FA001-AC4F-418D-AE19-62706E023703}">
                      <ahyp:hlinkClr xmlns:ahyp="http://schemas.microsoft.com/office/drawing/2018/hyperlinkcolor" val="tx"/>
                    </a:ext>
                  </a:extLst>
                </a:hlinkClick>
              </a:rPr>
              <a:t>https://www.medicare.gov/</a:t>
            </a:r>
            <a:r>
              <a:rPr lang="en-US" altLang="en-US" sz="1600" dirty="0">
                <a:solidFill>
                  <a:srgbClr val="0070C0"/>
                </a:solidFill>
                <a:latin typeface="Tahoma" panose="020B0604030504040204" pitchFamily="34" charset="0"/>
                <a:cs typeface="Tahoma" panose="020B0604030504040204" pitchFamily="34" charset="0"/>
                <a:sym typeface="Calibri" panose="020F0502020204030204" pitchFamily="34" charset="0"/>
              </a:rPr>
              <a:t> </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for answers to questions about the Medicare program, your costs, what Medicare covers, in-depth information about Part A, Part B, Part C (Medicare Advantage plans), Part D, Medigap policies, dual eligibility, and much more.</a:t>
            </a:r>
          </a:p>
          <a:p>
            <a:pPr marL="91440">
              <a:lnSpc>
                <a:spcPct val="150000"/>
              </a:lnSpc>
              <a:spcBef>
                <a:spcPts val="0"/>
              </a:spcBef>
              <a:buNone/>
            </a:pP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If you prefer to speak to someone, call </a:t>
            </a: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1-800-MEDICARE</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(1-800-633-4227).</a:t>
            </a:r>
          </a:p>
          <a:p>
            <a:pPr marL="91440">
              <a:lnSpc>
                <a:spcPct val="150000"/>
              </a:lnSpc>
              <a:spcBef>
                <a:spcPts val="0"/>
              </a:spcBef>
              <a:buNone/>
            </a:pPr>
            <a:endParaRPr lang="en-US" altLang="en-US" sz="14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Handbook</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A great resource is the </a:t>
            </a:r>
            <a:r>
              <a:rPr lang="en-US" altLang="en-US" sz="1600" i="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Medicare and You Handbook</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a:t>
            </a:r>
            <a:r>
              <a:rPr lang="en-US" altLang="en-US" sz="1600" dirty="0">
                <a:solidFill>
                  <a:srgbClr val="0070C0"/>
                </a:solidFill>
                <a:latin typeface="Tahoma" panose="020B0604030504040204" pitchFamily="34" charset="0"/>
                <a:cs typeface="Tahoma" panose="020B0604030504040204" pitchFamily="34" charset="0"/>
                <a:sym typeface="Calibri" panose="020F0502020204030204" pitchFamily="34" charset="0"/>
                <a:hlinkClick r:id="rId5">
                  <a:extLst>
                    <a:ext uri="{A12FA001-AC4F-418D-AE19-62706E023703}">
                      <ahyp:hlinkClr xmlns:ahyp="http://schemas.microsoft.com/office/drawing/2018/hyperlinkcolor" val="tx"/>
                    </a:ext>
                  </a:extLst>
                </a:hlinkClick>
              </a:rPr>
              <a:t>https://www.medicare.gov/Pubs/pdf/10050-medicare-and-you.pdf</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which is published and updated each year.</a:t>
            </a:r>
          </a:p>
          <a:p>
            <a:pPr marL="91440">
              <a:lnSpc>
                <a:spcPct val="150000"/>
              </a:lnSpc>
              <a:spcBef>
                <a:spcPts val="0"/>
              </a:spcBef>
              <a:buNone/>
            </a:pPr>
            <a:endParaRPr lang="en-US" altLang="en-US" sz="1400" b="1" dirty="0">
              <a:solidFill>
                <a:srgbClr val="FF0000"/>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Ready to enroll in Medicare?</a:t>
            </a:r>
          </a:p>
          <a:p>
            <a:pPr marL="0" lvl="0" indent="0">
              <a:buNone/>
            </a:pP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If you don’t get Social Security benefits and are not ready to apply for them yet, you will need to contact the Social Security Office to apply for Medicare benefits. </a:t>
            </a:r>
          </a:p>
          <a:p>
            <a:r>
              <a:rPr lang="en-US" sz="1600" dirty="0">
                <a:solidFill>
                  <a:schemeClr val="accent2">
                    <a:lumMod val="75000"/>
                  </a:schemeClr>
                </a:solidFill>
                <a:latin typeface="Tahoma" panose="020B0604030504040204" pitchFamily="34" charset="0"/>
                <a:cs typeface="Tahoma" panose="020B0604030504040204" pitchFamily="34" charset="0"/>
              </a:rPr>
              <a:t>Social Security initially enrolls you into Medicare Part A and Part B (Part B is required if you want to switch to a Medicare Advantage plan). You should apply online or by phone. Information is located here: </a:t>
            </a:r>
            <a:r>
              <a:rPr lang="en-US" sz="1600" dirty="0">
                <a:solidFill>
                  <a:schemeClr val="accent2">
                    <a:lumMod val="75000"/>
                  </a:schemeClr>
                </a:solidFill>
                <a:latin typeface="Tahoma" panose="020B0604030504040204" pitchFamily="34" charset="0"/>
                <a:cs typeface="Tahoma" panose="020B0604030504040204" pitchFamily="34" charset="0"/>
                <a:hlinkClick r:id="rId6"/>
              </a:rPr>
              <a:t>https://faq.ssa.gov/en-us/Topic/article/KA-02125</a:t>
            </a:r>
            <a:r>
              <a:rPr lang="en-US" sz="1600" dirty="0">
                <a:solidFill>
                  <a:schemeClr val="accent2">
                    <a:lumMod val="75000"/>
                  </a:schemeClr>
                </a:solidFill>
                <a:latin typeface="Tahoma" panose="020B0604030504040204" pitchFamily="34" charset="0"/>
                <a:cs typeface="Tahoma" panose="020B0604030504040204" pitchFamily="34" charset="0"/>
              </a:rPr>
              <a:t> </a:t>
            </a:r>
          </a:p>
          <a:p>
            <a:pPr marL="0" indent="0">
              <a:buNone/>
            </a:pPr>
            <a:endParaRPr lang="en-US" sz="800" b="1" dirty="0">
              <a:solidFill>
                <a:schemeClr val="accent2">
                  <a:lumMod val="75000"/>
                </a:schemeClr>
              </a:solidFill>
              <a:latin typeface="Tahoma" panose="020B0604030504040204" pitchFamily="34" charset="0"/>
              <a:cs typeface="Tahoma" panose="020B0604030504040204" pitchFamily="34" charset="0"/>
            </a:endParaRPr>
          </a:p>
          <a:p>
            <a:pPr lvl="0"/>
            <a:r>
              <a:rPr lang="en-US" sz="1600" dirty="0">
                <a:solidFill>
                  <a:schemeClr val="accent2">
                    <a:lumMod val="75000"/>
                  </a:schemeClr>
                </a:solidFill>
                <a:latin typeface="Tahoma" panose="020B0604030504040204" pitchFamily="34" charset="0"/>
                <a:cs typeface="Tahoma" panose="020B0604030504040204" pitchFamily="34" charset="0"/>
              </a:rPr>
              <a:t>Here is another good resource:</a:t>
            </a:r>
          </a:p>
          <a:p>
            <a:pPr marL="0" lvl="0" indent="0">
              <a:buNone/>
            </a:pPr>
            <a:r>
              <a:rPr lang="en-US" sz="1600" dirty="0">
                <a:solidFill>
                  <a:schemeClr val="accent2">
                    <a:lumMod val="75000"/>
                  </a:schemeClr>
                </a:solidFill>
                <a:latin typeface="Tahoma" panose="020B0604030504040204" pitchFamily="34" charset="0"/>
                <a:cs typeface="Tahoma" panose="020B0604030504040204" pitchFamily="34" charset="0"/>
              </a:rPr>
              <a:t>   </a:t>
            </a:r>
            <a:r>
              <a:rPr lang="en-US" sz="1600" dirty="0">
                <a:solidFill>
                  <a:schemeClr val="accent2">
                    <a:lumMod val="75000"/>
                  </a:schemeClr>
                </a:solidFill>
                <a:latin typeface="Tahoma" panose="020B0604030504040204" pitchFamily="34" charset="0"/>
                <a:cs typeface="Tahoma" panose="020B0604030504040204" pitchFamily="34" charset="0"/>
                <a:hlinkClick r:id="rId7"/>
              </a:rPr>
              <a:t>https://www.medicare.gov/basics/get-started-with-medicare/get-more-coverage/joining-a-plan</a:t>
            </a:r>
            <a:r>
              <a:rPr lang="en-US" sz="1600" dirty="0">
                <a:solidFill>
                  <a:schemeClr val="accent2">
                    <a:lumMod val="75000"/>
                  </a:schemeClr>
                </a:solidFill>
                <a:latin typeface="Tahoma" panose="020B0604030504040204" pitchFamily="34" charset="0"/>
                <a:cs typeface="Tahoma" panose="020B0604030504040204" pitchFamily="34" charset="0"/>
              </a:rPr>
              <a:t> </a:t>
            </a:r>
          </a:p>
          <a:p>
            <a:pPr marL="91440">
              <a:lnSpc>
                <a:spcPct val="150000"/>
              </a:lnSpc>
              <a:spcBef>
                <a:spcPts val="0"/>
              </a:spcBef>
              <a:buNone/>
            </a:pPr>
            <a:endPar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endPar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8"/>
          <a:stretch>
            <a:fillRect/>
          </a:stretch>
        </p:blipFill>
        <p:spPr>
          <a:xfrm>
            <a:off x="9520343" y="5960624"/>
            <a:ext cx="1911179" cy="561220"/>
          </a:xfrm>
          <a:prstGeom prst="rect">
            <a:avLst/>
          </a:prstGeom>
        </p:spPr>
      </p:pic>
      <p:pic>
        <p:nvPicPr>
          <p:cNvPr id="14" name="Audio 13">
            <a:hlinkClick r:id="" action="ppaction://media"/>
            <a:extLst>
              <a:ext uri="{FF2B5EF4-FFF2-40B4-BE49-F238E27FC236}">
                <a16:creationId xmlns:a16="http://schemas.microsoft.com/office/drawing/2014/main" id="{1604556D-0D89-4D71-BBAE-DF4756CFAE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86031728"/>
      </p:ext>
    </p:extLst>
  </p:cSld>
  <p:clrMapOvr>
    <a:masterClrMapping/>
  </p:clrMapOvr>
  <mc:AlternateContent xmlns:mc="http://schemas.openxmlformats.org/markup-compatibility/2006" xmlns:p14="http://schemas.microsoft.com/office/powerpoint/2010/main">
    <mc:Choice Requires="p14">
      <p:transition spd="slow" p14:dur="2000" advTm="89389"/>
    </mc:Choice>
    <mc:Fallback xmlns="">
      <p:transition spd="slow" advTm="8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Introduction</a:t>
            </a:r>
          </a:p>
        </p:txBody>
      </p:sp>
      <p:sp>
        <p:nvSpPr>
          <p:cNvPr id="11" name="Content Placeholder 2"/>
          <p:cNvSpPr>
            <a:spLocks noGrp="1"/>
          </p:cNvSpPr>
          <p:nvPr>
            <p:ph idx="1"/>
          </p:nvPr>
        </p:nvSpPr>
        <p:spPr>
          <a:xfrm>
            <a:off x="460338" y="1432506"/>
            <a:ext cx="10601240" cy="4717283"/>
          </a:xfrm>
        </p:spPr>
        <p:txBody>
          <a:bodyPr>
            <a:noAutofit/>
          </a:bodyPr>
          <a:lstStyle/>
          <a:p>
            <a:pPr eaLnBrk="1" hangingPunct="1">
              <a:spcBef>
                <a:spcPts val="800"/>
              </a:spcBef>
              <a:buSzPct val="100000"/>
            </a:pP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With Medicare, you receive your benefits through </a:t>
            </a:r>
            <a:r>
              <a:rPr lang="en-US" altLang="en-US"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either</a:t>
            </a: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Traditional Medicare </a:t>
            </a:r>
            <a:r>
              <a:rPr lang="en-US" altLang="en-US"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or</a:t>
            </a: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 Medicare Advantage plan.</a:t>
            </a:r>
          </a:p>
          <a:p>
            <a:pPr eaLnBrk="1" hangingPunct="1">
              <a:spcBef>
                <a:spcPts val="800"/>
              </a:spcBef>
              <a:buSzPct val="100000"/>
            </a:pPr>
            <a:endPar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SzPct val="100000"/>
            </a:pP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Understanding which Medicare option you are covered under is key to knowing how to work with it and ask for help when you need it.</a:t>
            </a:r>
          </a:p>
          <a:p>
            <a:pPr eaLnBrk="1" hangingPunct="1">
              <a:spcBef>
                <a:spcPts val="800"/>
              </a:spcBef>
              <a:buSzPct val="100000"/>
            </a:pPr>
            <a:endPar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SzPct val="100000"/>
            </a:pPr>
            <a:r>
              <a:rPr lang="en-US" alt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This presentation will explain the different parts under Medicare and resources to help you navigate your plan.</a:t>
            </a:r>
          </a:p>
          <a:p>
            <a:endParaRPr lang="en-US" sz="3600"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Audio 4">
            <a:hlinkClick r:id="" action="ppaction://media"/>
            <a:extLst>
              <a:ext uri="{FF2B5EF4-FFF2-40B4-BE49-F238E27FC236}">
                <a16:creationId xmlns:a16="http://schemas.microsoft.com/office/drawing/2014/main" id="{FCF32861-F167-471A-AED3-FF434FC44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0159641"/>
      </p:ext>
    </p:extLst>
  </p:cSld>
  <p:clrMapOvr>
    <a:masterClrMapping/>
  </p:clrMapOvr>
  <mc:AlternateContent xmlns:mc="http://schemas.openxmlformats.org/markup-compatibility/2006" xmlns:p14="http://schemas.microsoft.com/office/powerpoint/2010/main">
    <mc:Choice Requires="p14">
      <p:transition spd="slow" p14:dur="2000" advTm="27438"/>
    </mc:Choice>
    <mc:Fallback xmlns="">
      <p:transition spd="slow" advTm="2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Advantage Resources</a:t>
            </a:r>
          </a:p>
        </p:txBody>
      </p:sp>
      <p:sp>
        <p:nvSpPr>
          <p:cNvPr id="11" name="Content Placeholder 2"/>
          <p:cNvSpPr>
            <a:spLocks noGrp="1"/>
          </p:cNvSpPr>
          <p:nvPr>
            <p:ph idx="1"/>
          </p:nvPr>
        </p:nvSpPr>
        <p:spPr>
          <a:xfrm>
            <a:off x="380121" y="979931"/>
            <a:ext cx="10040417" cy="4826065"/>
          </a:xfrm>
        </p:spPr>
        <p:txBody>
          <a:bodyPr>
            <a:noAutofit/>
          </a:bodyPr>
          <a:lstStyle/>
          <a:p>
            <a:pPr marL="0" indent="0" algn="ctr">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0" indent="0" algn="ctr">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0" indent="0" algn="ctr">
              <a:lnSpc>
                <a:spcPct val="150000"/>
              </a:lnSpc>
              <a:spcBef>
                <a:spcPts val="0"/>
              </a:spcBef>
              <a:buNone/>
            </a:pP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If you are covered under a </a:t>
            </a: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Medicare Advantage </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plan:</a:t>
            </a:r>
          </a:p>
          <a:p>
            <a:pPr marL="0" indent="0" algn="ctr">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148590" lvl="1" indent="-285750">
              <a:lnSpc>
                <a:spcPct val="150000"/>
              </a:lnSpc>
              <a:spcBef>
                <a:spcPts val="0"/>
              </a:spcBef>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Manual</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Each Medicare Advantage plan has a specific member manual that you received when you enrolled in the plan.</a:t>
            </a:r>
          </a:p>
          <a:p>
            <a:pPr marL="148590" lvl="1" indent="-285750">
              <a:lnSpc>
                <a:spcPct val="150000"/>
              </a:lnSpc>
              <a:spcBef>
                <a:spcPts val="0"/>
              </a:spcBef>
            </a:pPr>
            <a:r>
              <a:rPr lang="en-US" altLang="en-US" sz="1600" b="1"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Telephone</a:t>
            </a:r>
            <a:r>
              <a:rPr lang="en-US" altLang="en-US" sz="16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rPr>
              <a:t>: Call the number for Customer or Member Services on the back of your ID card.</a:t>
            </a:r>
          </a:p>
          <a:p>
            <a:pPr marL="148590" lvl="1" indent="-285750">
              <a:lnSpc>
                <a:spcPct val="150000"/>
              </a:lnSpc>
              <a:spcBef>
                <a:spcPts val="0"/>
              </a:spcBef>
            </a:pPr>
            <a:r>
              <a:rPr lang="en-US" altLang="en-US" sz="1600" b="1" dirty="0">
                <a:solidFill>
                  <a:schemeClr val="accent2">
                    <a:lumMod val="75000"/>
                  </a:schemeClr>
                </a:solidFill>
                <a:latin typeface="Tahoma" panose="020B0604030504040204" pitchFamily="34" charset="0"/>
                <a:sym typeface="Calibri" panose="020F0502020204030204" pitchFamily="34" charset="0"/>
              </a:rPr>
              <a:t>Member website</a:t>
            </a:r>
            <a:r>
              <a:rPr lang="en-US" altLang="en-US" sz="1600" dirty="0">
                <a:solidFill>
                  <a:schemeClr val="accent2">
                    <a:lumMod val="75000"/>
                  </a:schemeClr>
                </a:solidFill>
                <a:latin typeface="Tahoma" panose="020B0604030504040204" pitchFamily="34" charset="0"/>
                <a:sym typeface="Calibri" panose="020F0502020204030204" pitchFamily="34" charset="0"/>
              </a:rPr>
              <a:t>: Many Medicare Advantage plans offer a secure website where you can look                           up your benefits and claims history, reprint your ID card, and send messages to Customer Service.</a:t>
            </a: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9" name="Audio 8">
            <a:hlinkClick r:id="" action="ppaction://media"/>
            <a:extLst>
              <a:ext uri="{FF2B5EF4-FFF2-40B4-BE49-F238E27FC236}">
                <a16:creationId xmlns:a16="http://schemas.microsoft.com/office/drawing/2014/main" id="{AE8D131B-6581-4205-B06E-587F370DEB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7962653"/>
      </p:ext>
    </p:extLst>
  </p:cSld>
  <p:clrMapOvr>
    <a:masterClrMapping/>
  </p:clrMapOvr>
  <mc:AlternateContent xmlns:mc="http://schemas.openxmlformats.org/markup-compatibility/2006" xmlns:p14="http://schemas.microsoft.com/office/powerpoint/2010/main">
    <mc:Choice Requires="p14">
      <p:transition spd="slow" p14:dur="2000" advTm="47720"/>
    </mc:Choice>
    <mc:Fallback xmlns="">
      <p:transition spd="slow" advTm="4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380121" y="979931"/>
            <a:ext cx="10805743" cy="3522203"/>
          </a:xfrm>
        </p:spPr>
        <p:txBody>
          <a:bodyPr>
            <a:noAutofit/>
          </a:bodyPr>
          <a:lstStyle/>
          <a:p>
            <a:pPr marL="9144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nSpc>
                <a:spcPct val="150000"/>
              </a:lnSpc>
              <a:spcBef>
                <a:spcPts val="0"/>
              </a:spcBef>
              <a:buNone/>
            </a:pPr>
            <a:endParaRPr lang="en-US" altLang="en-US" sz="800" dirty="0">
              <a:solidFill>
                <a:schemeClr val="accent2">
                  <a:lumMod val="75000"/>
                </a:schemeClr>
              </a:solidFill>
              <a:latin typeface="Tahoma" panose="020B0604030504040204" pitchFamily="34" charset="0"/>
              <a:cs typeface="Tahoma" panose="020B0604030504040204" pitchFamily="34" charset="0"/>
              <a:sym typeface="Calibri" panose="020F0502020204030204" pitchFamily="34" charset="0"/>
            </a:endParaRPr>
          </a:p>
          <a:p>
            <a:pPr marL="91440" algn="ctr">
              <a:lnSpc>
                <a:spcPct val="150000"/>
              </a:lnSpc>
              <a:spcBef>
                <a:spcPts val="0"/>
              </a:spcBef>
              <a:buFont typeface="Arial" panose="020B0604020202020204" pitchFamily="34" charset="0"/>
              <a:buNone/>
            </a:pPr>
            <a:endParaRPr lang="en-US" altLang="en-US" sz="1600" dirty="0">
              <a:solidFill>
                <a:schemeClr val="accent2">
                  <a:lumMod val="75000"/>
                </a:schemeClr>
              </a:solidFill>
              <a:latin typeface="Tahoma" panose="020B0604030504040204" pitchFamily="34" charset="0"/>
              <a:sym typeface="Calibri" panose="020F0502020204030204" pitchFamily="34" charset="0"/>
            </a:endParaRPr>
          </a:p>
        </p:txBody>
      </p:sp>
      <p:pic>
        <p:nvPicPr>
          <p:cNvPr id="16" name="Picture 15">
            <a:extLst>
              <a:ext uri="{FF2B5EF4-FFF2-40B4-BE49-F238E27FC236}">
                <a16:creationId xmlns:a16="http://schemas.microsoft.com/office/drawing/2014/main" id="{A5D59FD2-518F-4A0B-A0CE-5EC8A20B306A}"/>
              </a:ext>
            </a:extLst>
          </p:cNvPr>
          <p:cNvPicPr>
            <a:picLocks noChangeAspect="1"/>
          </p:cNvPicPr>
          <p:nvPr/>
        </p:nvPicPr>
        <p:blipFill>
          <a:blip r:embed="rId4"/>
          <a:stretch>
            <a:fillRect/>
          </a:stretch>
        </p:blipFill>
        <p:spPr>
          <a:xfrm>
            <a:off x="10084269" y="4989513"/>
            <a:ext cx="1947169" cy="1777111"/>
          </a:xfrm>
          <a:prstGeom prst="rect">
            <a:avLst/>
          </a:prstGeom>
        </p:spPr>
      </p:pic>
      <p:grpSp>
        <p:nvGrpSpPr>
          <p:cNvPr id="5" name="Group 4">
            <a:extLst>
              <a:ext uri="{FF2B5EF4-FFF2-40B4-BE49-F238E27FC236}">
                <a16:creationId xmlns:a16="http://schemas.microsoft.com/office/drawing/2014/main" id="{0196C3FD-63AE-470D-A1C9-421DA993E081}"/>
              </a:ext>
            </a:extLst>
          </p:cNvPr>
          <p:cNvGrpSpPr/>
          <p:nvPr/>
        </p:nvGrpSpPr>
        <p:grpSpPr>
          <a:xfrm>
            <a:off x="235278" y="590358"/>
            <a:ext cx="11721443" cy="4399155"/>
            <a:chOff x="0" y="590358"/>
            <a:chExt cx="11721443" cy="4399155"/>
          </a:xfrm>
        </p:grpSpPr>
        <p:pic>
          <p:nvPicPr>
            <p:cNvPr id="6" name="Picture 5">
              <a:extLst>
                <a:ext uri="{FF2B5EF4-FFF2-40B4-BE49-F238E27FC236}">
                  <a16:creationId xmlns:a16="http://schemas.microsoft.com/office/drawing/2014/main" id="{F19D5469-0067-4B4D-AE8D-A9B9F3864600}"/>
                </a:ext>
              </a:extLst>
            </p:cNvPr>
            <p:cNvPicPr preferRelativeResize="0">
              <a:picLocks noChangeAspect="1"/>
            </p:cNvPicPr>
            <p:nvPr/>
          </p:nvPicPr>
          <p:blipFill>
            <a:blip r:embed="rId5"/>
            <a:stretch>
              <a:fillRect/>
            </a:stretch>
          </p:blipFill>
          <p:spPr>
            <a:xfrm>
              <a:off x="3344523" y="1467310"/>
              <a:ext cx="8376920" cy="3522203"/>
            </a:xfrm>
            <a:prstGeom prst="rect">
              <a:avLst/>
            </a:prstGeom>
          </p:spPr>
        </p:pic>
        <p:pic>
          <p:nvPicPr>
            <p:cNvPr id="7" name="Picture 6">
              <a:extLst>
                <a:ext uri="{FF2B5EF4-FFF2-40B4-BE49-F238E27FC236}">
                  <a16:creationId xmlns:a16="http://schemas.microsoft.com/office/drawing/2014/main" id="{3F04C6DC-2F75-4494-A2EA-3447A7CF8699}"/>
                </a:ext>
              </a:extLst>
            </p:cNvPr>
            <p:cNvPicPr preferRelativeResize="0">
              <a:picLocks noChangeAspect="1"/>
            </p:cNvPicPr>
            <p:nvPr/>
          </p:nvPicPr>
          <p:blipFill>
            <a:blip r:embed="rId6"/>
            <a:stretch>
              <a:fillRect/>
            </a:stretch>
          </p:blipFill>
          <p:spPr>
            <a:xfrm>
              <a:off x="289685" y="1505412"/>
              <a:ext cx="2753721" cy="3445998"/>
            </a:xfrm>
            <a:prstGeom prst="rect">
              <a:avLst/>
            </a:prstGeom>
          </p:spPr>
        </p:pic>
        <p:pic>
          <p:nvPicPr>
            <p:cNvPr id="8" name="Picture 7">
              <a:extLst>
                <a:ext uri="{FF2B5EF4-FFF2-40B4-BE49-F238E27FC236}">
                  <a16:creationId xmlns:a16="http://schemas.microsoft.com/office/drawing/2014/main" id="{9EF8B2D6-E18F-484E-9A9A-96246E9305AC}"/>
                </a:ext>
              </a:extLst>
            </p:cNvPr>
            <p:cNvPicPr preferRelativeResize="0">
              <a:picLocks noChangeAspect="1"/>
            </p:cNvPicPr>
            <p:nvPr/>
          </p:nvPicPr>
          <p:blipFill>
            <a:blip r:embed="rId7"/>
            <a:stretch>
              <a:fillRect/>
            </a:stretch>
          </p:blipFill>
          <p:spPr>
            <a:xfrm>
              <a:off x="0" y="590358"/>
              <a:ext cx="11721443" cy="826563"/>
            </a:xfrm>
            <a:prstGeom prst="rect">
              <a:avLst/>
            </a:prstGeom>
          </p:spPr>
        </p:pic>
      </p:grpSp>
      <p:pic>
        <p:nvPicPr>
          <p:cNvPr id="2" name="Audio 1">
            <a:hlinkClick r:id="" action="ppaction://media"/>
            <a:extLst>
              <a:ext uri="{FF2B5EF4-FFF2-40B4-BE49-F238E27FC236}">
                <a16:creationId xmlns:a16="http://schemas.microsoft.com/office/drawing/2014/main" id="{29ECA8D0-97DF-4F86-8A80-34746422F2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383272"/>
      </p:ext>
    </p:extLst>
  </p:cSld>
  <p:clrMapOvr>
    <a:masterClrMapping/>
  </p:clrMapOvr>
  <mc:AlternateContent xmlns:mc="http://schemas.openxmlformats.org/markup-compatibility/2006" xmlns:p14="http://schemas.microsoft.com/office/powerpoint/2010/main">
    <mc:Choice Requires="p14">
      <p:transition spd="slow" p14:dur="2000" advTm="26330"/>
    </mc:Choice>
    <mc:Fallback xmlns="">
      <p:transition spd="slow" advTm="2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832"/>
            <a:ext cx="8092644" cy="501396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1889464"/>
            <a:ext cx="6354932" cy="1107996"/>
          </a:xfrm>
          <a:prstGeom prst="rect">
            <a:avLst/>
          </a:prstGeom>
          <a:noFill/>
        </p:spPr>
        <p:txBody>
          <a:bodyPr wrap="square" rtlCol="0">
            <a:spAutoFit/>
          </a:bodyPr>
          <a:lstStyle/>
          <a:p>
            <a:pPr algn="ctr"/>
            <a:r>
              <a:rPr lang="en-US" sz="6600" i="1" dirty="0">
                <a:solidFill>
                  <a:schemeClr val="bg1"/>
                </a:solidFill>
                <a:latin typeface="Franklin Gothic Demi" panose="020B0703020102020204" pitchFamily="34" charset="0"/>
              </a:rPr>
              <a:t>Thank you!</a:t>
            </a:r>
          </a:p>
        </p:txBody>
      </p:sp>
      <p:pic>
        <p:nvPicPr>
          <p:cNvPr id="10" name="Audio 9">
            <a:hlinkClick r:id="" action="ppaction://media"/>
            <a:extLst>
              <a:ext uri="{FF2B5EF4-FFF2-40B4-BE49-F238E27FC236}">
                <a16:creationId xmlns:a16="http://schemas.microsoft.com/office/drawing/2014/main" id="{CA85C9D6-DF28-4F20-9D10-99F3C36364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9" name="Picture 8">
            <a:extLst>
              <a:ext uri="{FF2B5EF4-FFF2-40B4-BE49-F238E27FC236}">
                <a16:creationId xmlns:a16="http://schemas.microsoft.com/office/drawing/2014/main" id="{4C7373E3-D8C9-4C02-8831-2AACB4937F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92644" y="1526959"/>
            <a:ext cx="3946956" cy="1902041"/>
          </a:xfrm>
          <a:prstGeom prst="rect">
            <a:avLst/>
          </a:prstGeom>
        </p:spPr>
      </p:pic>
    </p:spTree>
    <p:extLst>
      <p:ext uri="{BB962C8B-B14F-4D97-AF65-F5344CB8AC3E}">
        <p14:creationId xmlns:p14="http://schemas.microsoft.com/office/powerpoint/2010/main" val="3524845694"/>
      </p:ext>
    </p:extLst>
  </p:cSld>
  <p:clrMapOvr>
    <a:masterClrMapping/>
  </p:clrMapOvr>
  <mc:AlternateContent xmlns:mc="http://schemas.openxmlformats.org/markup-compatibility/2006" xmlns:p14="http://schemas.microsoft.com/office/powerpoint/2010/main">
    <mc:Choice Requires="p14">
      <p:transition spd="slow" p14:dur="2000" advTm="11008"/>
    </mc:Choice>
    <mc:Fallback xmlns="">
      <p:transition spd="slow" advTm="1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Medicare</a:t>
            </a:r>
          </a:p>
        </p:txBody>
      </p:sp>
      <p:sp>
        <p:nvSpPr>
          <p:cNvPr id="11" name="Content Placeholder 2"/>
          <p:cNvSpPr>
            <a:spLocks noGrp="1"/>
          </p:cNvSpPr>
          <p:nvPr>
            <p:ph idx="1"/>
          </p:nvPr>
        </p:nvSpPr>
        <p:spPr>
          <a:xfrm>
            <a:off x="472440" y="1203960"/>
            <a:ext cx="11262360" cy="5318759"/>
          </a:xfrm>
        </p:spPr>
        <p:txBody>
          <a:bodyPr/>
          <a:lstStyle/>
          <a:p>
            <a:pPr marL="0" indent="0" algn="l">
              <a:buClr>
                <a:srgbClr val="AA2B1E"/>
              </a:buClr>
              <a:buSzPct val="85000"/>
              <a:buNone/>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federally-sponsored program that provides health insurance to:</a:t>
            </a:r>
          </a:p>
          <a:p>
            <a:pPr marL="0" indent="0" algn="l">
              <a:buClr>
                <a:srgbClr val="AA2B1E"/>
              </a:buClr>
              <a:buSzPct val="85000"/>
              <a:buNone/>
              <a:defRPr/>
            </a:pP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a:p>
            <a:pPr marL="857250" lvl="1" indent="-457200" algn="l">
              <a:buSzPct val="85000"/>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People 65 and over</a:t>
            </a:r>
          </a:p>
          <a:p>
            <a:pPr marL="628650" lvl="1" indent="-457200" algn="l">
              <a:buSzPct val="85000"/>
              <a:defRPr/>
            </a:pPr>
            <a:endPar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gn="l">
              <a:buSzPct val="85000"/>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People under 65 with certain disabilities</a:t>
            </a:r>
          </a:p>
          <a:p>
            <a:pPr marL="628650" lvl="1" indent="-457200" algn="l">
              <a:buSzPct val="85000"/>
              <a:defRPr/>
            </a:pPr>
            <a:endPar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gn="l">
              <a:buSzPct val="85000"/>
              <a:defRPr/>
            </a:pPr>
            <a:r>
              <a:rPr lang="en-US" sz="2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People of any age with End-Stage Renal Disease (ESRD) (permanent kidney failure requiring dialysis or a kidney transplant)</a:t>
            </a:r>
          </a:p>
          <a:p>
            <a:pPr marL="857250" lvl="1" indent="-457200" algn="l">
              <a:buClr>
                <a:schemeClr val="accent2">
                  <a:lumMod val="75000"/>
                </a:schemeClr>
              </a:buClr>
              <a:buSzPct val="85000"/>
              <a:defRPr/>
            </a:pPr>
            <a:endPar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6" name="Audio 5">
            <a:hlinkClick r:id="" action="ppaction://media"/>
            <a:extLst>
              <a:ext uri="{FF2B5EF4-FFF2-40B4-BE49-F238E27FC236}">
                <a16:creationId xmlns:a16="http://schemas.microsoft.com/office/drawing/2014/main" id="{69B86DB1-5C45-4A00-B1CC-2DFC131D0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5259918"/>
      </p:ext>
    </p:extLst>
  </p:cSld>
  <p:clrMapOvr>
    <a:masterClrMapping/>
  </p:clrMapOvr>
  <mc:AlternateContent xmlns:mc="http://schemas.openxmlformats.org/markup-compatibility/2006" xmlns:p14="http://schemas.microsoft.com/office/powerpoint/2010/main">
    <mc:Choice Requires="p14">
      <p:transition spd="slow" p14:dur="2000" advTm="27153"/>
    </mc:Choice>
    <mc:Fallback xmlns="">
      <p:transition spd="slow" advTm="2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354104" y="12797"/>
            <a:ext cx="10515600" cy="851097"/>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Medicare Parts</a:t>
            </a:r>
          </a:p>
        </p:txBody>
      </p:sp>
      <p:sp>
        <p:nvSpPr>
          <p:cNvPr id="2" name="Content Placeholder 1">
            <a:extLst>
              <a:ext uri="{FF2B5EF4-FFF2-40B4-BE49-F238E27FC236}">
                <a16:creationId xmlns:a16="http://schemas.microsoft.com/office/drawing/2014/main" id="{087A776C-1A6B-7254-2FA6-D6B90F0AF4CD}"/>
              </a:ext>
            </a:extLst>
          </p:cNvPr>
          <p:cNvSpPr>
            <a:spLocks noGrp="1"/>
          </p:cNvSpPr>
          <p:nvPr>
            <p:ph sz="half" idx="1"/>
          </p:nvPr>
        </p:nvSpPr>
        <p:spPr>
          <a:xfrm>
            <a:off x="354104" y="1342072"/>
            <a:ext cx="5150051" cy="4618551"/>
          </a:xfrm>
        </p:spPr>
        <p:txBody>
          <a:bodyPr>
            <a:normAutofit/>
          </a:bodyPr>
          <a:lstStyle/>
          <a:p>
            <a:pPr marL="0" indent="0">
              <a:buNone/>
              <a:defRPr/>
            </a:pPr>
            <a:r>
              <a:rPr 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A</a:t>
            </a: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(Hospital Coverage) helps cover:</a:t>
            </a:r>
          </a:p>
          <a:p>
            <a:pPr marL="0" indent="0">
              <a:buNone/>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Inpatient care in hospitals</a:t>
            </a:r>
          </a:p>
          <a:p>
            <a:pPr marL="857250" lvl="1" indent="-457200">
              <a:buSzPct val="85000"/>
              <a:defRPr/>
            </a:pPr>
            <a:endPar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Hospice care</a:t>
            </a:r>
          </a:p>
          <a:p>
            <a:pPr marL="857250" lvl="1" indent="-457200">
              <a:buSzPct val="85000"/>
              <a:defRPr/>
            </a:pPr>
            <a:endPar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Skilled nursing facility care</a:t>
            </a:r>
          </a:p>
          <a:p>
            <a:pPr marL="857250" lvl="1" indent="-457200">
              <a:buSzPct val="85000"/>
              <a:defRPr/>
            </a:pPr>
            <a:endPar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Home health care</a:t>
            </a:r>
          </a:p>
          <a:p>
            <a:endParaRPr lang="en-US" dirty="0"/>
          </a:p>
        </p:txBody>
      </p:sp>
      <p:sp>
        <p:nvSpPr>
          <p:cNvPr id="3" name="Content Placeholder 2">
            <a:extLst>
              <a:ext uri="{FF2B5EF4-FFF2-40B4-BE49-F238E27FC236}">
                <a16:creationId xmlns:a16="http://schemas.microsoft.com/office/drawing/2014/main" id="{6F3088DB-A3CB-9D52-27F4-E1EE9552FB63}"/>
              </a:ext>
            </a:extLst>
          </p:cNvPr>
          <p:cNvSpPr>
            <a:spLocks noGrp="1"/>
          </p:cNvSpPr>
          <p:nvPr>
            <p:ph sz="half" idx="2"/>
          </p:nvPr>
        </p:nvSpPr>
        <p:spPr>
          <a:xfrm>
            <a:off x="6096000" y="1253330"/>
            <a:ext cx="5741896" cy="4618551"/>
          </a:xfrm>
        </p:spPr>
        <p:txBody>
          <a:bodyPr>
            <a:normAutofit/>
          </a:bodyPr>
          <a:lstStyle/>
          <a:p>
            <a:pPr marL="0" indent="0">
              <a:buNone/>
              <a:defRPr/>
            </a:pPr>
            <a:r>
              <a:rPr lang="en-US" altLang="en-US" sz="2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B</a:t>
            </a:r>
            <a:r>
              <a:rPr lang="en-US" alt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(Medical Coverage) helps cover:</a:t>
            </a:r>
          </a:p>
          <a:p>
            <a:pPr eaLnBrk="1" hangingPunct="1">
              <a:spcBef>
                <a:spcPts val="1000"/>
              </a:spcBef>
              <a:buFont typeface="Arial" panose="020B0604020202020204" pitchFamily="34" charset="0"/>
              <a:buNone/>
            </a:pPr>
            <a:endParaRPr lang="en-US" altLang="en-US" sz="800" dirty="0">
              <a:solidFill>
                <a:schemeClr val="accent2">
                  <a:lumMod val="75000"/>
                </a:schemeClr>
              </a:solidFill>
              <a:latin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Services from doctors and other health care providers</a:t>
            </a:r>
          </a:p>
          <a:p>
            <a:pPr marL="857250" lvl="1" indent="-457200">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Outpatient care (doctor’s office)</a:t>
            </a:r>
          </a:p>
          <a:p>
            <a:pPr marL="857250" lvl="1" indent="-457200">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Home health care </a:t>
            </a:r>
          </a:p>
          <a:p>
            <a:pPr marL="857250" lvl="1" indent="-457200">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Durable medical equipment (like wheelchairs, walkers, hospital beds)</a:t>
            </a:r>
          </a:p>
          <a:p>
            <a:pPr marL="857250" lvl="1" indent="-457200">
              <a:buSzPct val="85000"/>
              <a:defRPr/>
            </a:pPr>
            <a:endParaRPr 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0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Many preventive services (like screenings, shots or vaccines, and yearly wellness visits) </a:t>
            </a:r>
          </a:p>
        </p:txBody>
      </p:sp>
      <p:pic>
        <p:nvPicPr>
          <p:cNvPr id="7" name="Picture 6">
            <a:extLst>
              <a:ext uri="{FF2B5EF4-FFF2-40B4-BE49-F238E27FC236}">
                <a16:creationId xmlns:a16="http://schemas.microsoft.com/office/drawing/2014/main" id="{B06CD6B2-EFB0-1F0C-960A-80DD9262B768}"/>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4">
            <a:extLst>
              <a:ext uri="{FF2B5EF4-FFF2-40B4-BE49-F238E27FC236}">
                <a16:creationId xmlns:a16="http://schemas.microsoft.com/office/drawing/2014/main" id="{79041969-3C53-4FB8-B598-70EB5E4E50A2}"/>
              </a:ext>
            </a:extLst>
          </p:cNvPr>
          <p:cNvSpPr/>
          <p:nvPr/>
        </p:nvSpPr>
        <p:spPr>
          <a:xfrm>
            <a:off x="265327" y="1036557"/>
            <a:ext cx="5150051" cy="483532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D9F74F-653A-4E24-968B-F5D56BEF17AE}"/>
              </a:ext>
            </a:extLst>
          </p:cNvPr>
          <p:cNvSpPr/>
          <p:nvPr/>
        </p:nvSpPr>
        <p:spPr>
          <a:xfrm>
            <a:off x="6095998" y="1036557"/>
            <a:ext cx="5741894" cy="483532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2CDABF80-6037-4259-B3B1-AFFA7CF52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5966541"/>
      </p:ext>
    </p:extLst>
  </p:cSld>
  <p:clrMapOvr>
    <a:masterClrMapping/>
  </p:clrMapOvr>
  <mc:AlternateContent xmlns:mc="http://schemas.openxmlformats.org/markup-compatibility/2006" xmlns:p14="http://schemas.microsoft.com/office/powerpoint/2010/main">
    <mc:Choice Requires="p14">
      <p:transition spd="slow" p14:dur="2000" advTm="62163"/>
    </mc:Choice>
    <mc:Fallback xmlns="">
      <p:transition spd="slow" advTm="6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Traditional Medicare Part B</a:t>
            </a:r>
          </a:p>
        </p:txBody>
      </p:sp>
      <p:sp>
        <p:nvSpPr>
          <p:cNvPr id="11" name="Content Placeholder 2"/>
          <p:cNvSpPr>
            <a:spLocks noGrp="1"/>
          </p:cNvSpPr>
          <p:nvPr>
            <p:ph idx="1"/>
          </p:nvPr>
        </p:nvSpPr>
        <p:spPr>
          <a:xfrm>
            <a:off x="500679" y="1203085"/>
            <a:ext cx="11190642" cy="5318759"/>
          </a:xfrm>
        </p:spPr>
        <p:txBody>
          <a:bodyPr>
            <a:normAutofit/>
          </a:bodyPr>
          <a:lstStyle/>
          <a:p>
            <a:pPr marL="0" indent="0">
              <a:buNone/>
            </a:pPr>
            <a:r>
              <a:rPr lang="en-US"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B</a:t>
            </a:r>
            <a:r>
              <a:rPr lang="en-US"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Medical Coverage</a:t>
            </a:r>
          </a:p>
          <a:p>
            <a:pPr marL="400050" lvl="1" indent="0" algn="l">
              <a:buSzPct val="85000"/>
              <a:buNone/>
              <a:defRPr/>
            </a:pPr>
            <a:endParaRPr lang="en-US" sz="19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nSpc>
                <a:spcPct val="8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There is a yearly deductible under Part B which changes each calendar year.</a:t>
            </a:r>
          </a:p>
          <a:p>
            <a:pPr marL="857250" lvl="1" indent="-457200">
              <a:lnSpc>
                <a:spcPct val="80000"/>
              </a:lnSpc>
              <a:buSzPct val="85000"/>
              <a:defRPr/>
            </a:pPr>
            <a:endPar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nSpc>
                <a:spcPct val="8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 deductible is the amount you are responsible for paying first before Part B starts to pay for services.</a:t>
            </a:r>
            <a:endParaRPr lang="en-US" sz="2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400050" lvl="1" indent="0">
              <a:lnSpc>
                <a:spcPct val="80000"/>
              </a:lnSpc>
              <a:buSzPct val="85000"/>
              <a:buNone/>
              <a:defRPr/>
            </a:pPr>
            <a:endPar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lnSpc>
                <a:spcPct val="80000"/>
              </a:lnSpc>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After you meet your deductible, you will pay 20% of the Medicare-approved amount for most physician services, outpatient therapy, and durable medical equipment, and the Part B plan will pay the remaining 80%.</a:t>
            </a:r>
          </a:p>
        </p:txBody>
      </p:sp>
      <p:pic>
        <p:nvPicPr>
          <p:cNvPr id="2" name="Picture 1">
            <a:extLst>
              <a:ext uri="{FF2B5EF4-FFF2-40B4-BE49-F238E27FC236}">
                <a16:creationId xmlns:a16="http://schemas.microsoft.com/office/drawing/2014/main" id="{65C3ACF6-E051-A41D-1E5A-5D69DEA36A14}"/>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6" name="Audio 5">
            <a:hlinkClick r:id="" action="ppaction://media"/>
            <a:extLst>
              <a:ext uri="{FF2B5EF4-FFF2-40B4-BE49-F238E27FC236}">
                <a16:creationId xmlns:a16="http://schemas.microsoft.com/office/drawing/2014/main" id="{CA136139-16B8-4958-A0D7-111E6E81F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5869814"/>
      </p:ext>
    </p:extLst>
  </p:cSld>
  <p:clrMapOvr>
    <a:masterClrMapping/>
  </p:clrMapOvr>
  <mc:AlternateContent xmlns:mc="http://schemas.openxmlformats.org/markup-compatibility/2006">
    <mc:Choice xmlns:p14="http://schemas.microsoft.com/office/powerpoint/2010/main" Requires="p14">
      <p:transition spd="slow" p14:dur="2000" advTm="40806"/>
    </mc:Choice>
    <mc:Fallback>
      <p:transition spd="slow" advTm="4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Part D</a:t>
            </a:r>
          </a:p>
        </p:txBody>
      </p:sp>
      <p:sp>
        <p:nvSpPr>
          <p:cNvPr id="11" name="Content Placeholder 2"/>
          <p:cNvSpPr>
            <a:spLocks noGrp="1"/>
          </p:cNvSpPr>
          <p:nvPr>
            <p:ph idx="1"/>
          </p:nvPr>
        </p:nvSpPr>
        <p:spPr>
          <a:xfrm>
            <a:off x="472440" y="1203961"/>
            <a:ext cx="11080652" cy="4886122"/>
          </a:xfrm>
        </p:spPr>
        <p:txBody>
          <a:bodyPr>
            <a:normAutofit/>
          </a:bodyPr>
          <a:lstStyle/>
          <a:p>
            <a:pPr marL="0" indent="0">
              <a:lnSpc>
                <a:spcPct val="100000"/>
              </a:lnSpc>
              <a:buNone/>
            </a:pPr>
            <a:r>
              <a:rPr lang="en-US" b="1"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D</a:t>
            </a:r>
            <a:r>
              <a:rPr lang="en-US"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 </a:t>
            </a:r>
            <a:r>
              <a:rPr lang="en-US"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Medicare Prescription Drug Coverage</a:t>
            </a:r>
          </a:p>
          <a:p>
            <a:endParaRPr lang="en-US" dirty="0">
              <a:solidFill>
                <a:schemeClr val="accent2">
                  <a:lumMod val="75000"/>
                </a:schemeClr>
              </a:solidFill>
              <a:latin typeface="Franklin Gothic Book" panose="020B050302010202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These plans are run by Medicare-approved private insurance companies.</a:t>
            </a:r>
          </a:p>
          <a:p>
            <a:pPr marL="857250" lvl="1" indent="-457200">
              <a:buSzPct val="85000"/>
              <a:defRPr/>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D helps cover the cost of prescription drugs and vaccines.</a:t>
            </a:r>
          </a:p>
          <a:p>
            <a:pPr marL="857250" lvl="1" indent="-457200">
              <a:buSzPct val="85000"/>
              <a:defRPr/>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Part D may also help lower prescription drug costs and protect against higher costs in the future.</a:t>
            </a:r>
          </a:p>
          <a:p>
            <a:pPr marL="857250" lvl="1" indent="-457200">
              <a:buSzPct val="85000"/>
              <a:defRPr/>
            </a:pPr>
            <a:endParaRPr lang="en-US" altLang="en-US" sz="8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People covered under Traditional Medicare A &amp; B or a Medicare Advantage plan that doesn’t offer prescription drug coverage can purchase Part D.</a:t>
            </a:r>
          </a:p>
          <a:p>
            <a:endParaRPr lang="en-US" dirty="0">
              <a:solidFill>
                <a:srgbClr val="B86747"/>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85EE154D-A9E5-8588-E5AF-C67C47FA8985}"/>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3" name="Audio 2">
            <a:hlinkClick r:id="" action="ppaction://media"/>
            <a:extLst>
              <a:ext uri="{FF2B5EF4-FFF2-40B4-BE49-F238E27FC236}">
                <a16:creationId xmlns:a16="http://schemas.microsoft.com/office/drawing/2014/main" id="{7F5011F8-6030-4E24-8B03-8A4ABC1F4F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19428086"/>
      </p:ext>
    </p:extLst>
  </p:cSld>
  <p:clrMapOvr>
    <a:masterClrMapping/>
  </p:clrMapOvr>
  <mc:AlternateContent xmlns:mc="http://schemas.openxmlformats.org/markup-compatibility/2006" xmlns:p14="http://schemas.microsoft.com/office/powerpoint/2010/main">
    <mc:Choice Requires="p14">
      <p:transition spd="slow" p14:dur="2000" advTm="28997"/>
    </mc:Choice>
    <mc:Fallback xmlns="">
      <p:transition spd="slow" advTm="2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39" y="1"/>
            <a:ext cx="11301549" cy="876692"/>
          </a:xfrm>
        </p:spPr>
        <p:txBody>
          <a:bodyPr>
            <a:no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Part D vs. Discount Drug Coupons</a:t>
            </a:r>
          </a:p>
        </p:txBody>
      </p:sp>
      <p:sp>
        <p:nvSpPr>
          <p:cNvPr id="11" name="Content Placeholder 2"/>
          <p:cNvSpPr>
            <a:spLocks noGrp="1"/>
          </p:cNvSpPr>
          <p:nvPr>
            <p:ph idx="1"/>
          </p:nvPr>
        </p:nvSpPr>
        <p:spPr>
          <a:xfrm>
            <a:off x="253833" y="1013175"/>
            <a:ext cx="11080652" cy="4831649"/>
          </a:xfrm>
        </p:spPr>
        <p:txBody>
          <a:bodyPr>
            <a:normAutofit lnSpcReduction="10000"/>
          </a:bodyPr>
          <a:lstStyle/>
          <a:p>
            <a:pPr marL="342900" indent="-342900">
              <a:spcBef>
                <a:spcPts val="1000"/>
              </a:spcBef>
              <a:buFont typeface="Wingdings" panose="05000000000000000000" pitchFamily="2" charset="2"/>
              <a:buChar char="§"/>
            </a:pPr>
            <a:endParaRPr lang="en-US" altLang="en-US" dirty="0">
              <a:latin typeface="Tahoma"/>
              <a:ea typeface="Tahoma"/>
              <a:cs typeface="Tahoma"/>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Manufacturer’s discount drug coupons </a:t>
            </a:r>
            <a:r>
              <a:rPr lang="en-US" altLang="en-US" sz="26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are not the same</a:t>
            </a: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as Medicare Part D.</a:t>
            </a:r>
          </a:p>
          <a:p>
            <a:pPr marL="857250" lvl="1" indent="-457200">
              <a:buSzPct val="85000"/>
              <a:defRPr/>
            </a:pPr>
            <a:endPar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you have Traditional Medicare with Part D, </a:t>
            </a:r>
            <a:r>
              <a:rPr lang="en-US" altLang="en-US" sz="26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cannot combine both Part D and a drug coupon at the same time</a:t>
            </a:r>
            <a:r>
              <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
            </a:r>
          </a:p>
          <a:p>
            <a:pPr marL="857250" lvl="1" indent="-457200">
              <a:buSzPct val="85000"/>
              <a:defRPr/>
            </a:pPr>
            <a:endParaRPr lang="en-US" alt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You may find that using a coupon offers your drug at a lower cost.</a:t>
            </a:r>
          </a:p>
          <a:p>
            <a:pPr marL="1314450" lvl="2" indent="-457200">
              <a:buSzPct val="85000"/>
              <a:defRPr/>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If so: you may use the coupon </a:t>
            </a:r>
            <a:r>
              <a:rPr lang="en-US" sz="2400" u="sng"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instead of</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Part D. </a:t>
            </a:r>
          </a:p>
          <a:p>
            <a:pPr marL="400050" lvl="1" indent="0">
              <a:buSzPct val="85000"/>
              <a:buNone/>
              <a:defRPr/>
            </a:pPr>
            <a:endPar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857250" lvl="1" indent="-457200">
              <a:buSzPct val="85000"/>
              <a:defRPr/>
            </a:pPr>
            <a:r>
              <a:rPr lang="en-US" sz="26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However, if your Medicare Part D plan covers the drug at a lower cost, it would be better to use your Part D plan.</a:t>
            </a:r>
          </a:p>
        </p:txBody>
      </p:sp>
      <p:pic>
        <p:nvPicPr>
          <p:cNvPr id="3" name="Picture 2">
            <a:extLst>
              <a:ext uri="{FF2B5EF4-FFF2-40B4-BE49-F238E27FC236}">
                <a16:creationId xmlns:a16="http://schemas.microsoft.com/office/drawing/2014/main" id="{D35337F4-8327-9EAB-FD2B-DC043503AC01}"/>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6" name="Audio 5">
            <a:hlinkClick r:id="" action="ppaction://media"/>
            <a:extLst>
              <a:ext uri="{FF2B5EF4-FFF2-40B4-BE49-F238E27FC236}">
                <a16:creationId xmlns:a16="http://schemas.microsoft.com/office/drawing/2014/main" id="{480AC65F-3962-4094-B1C2-54E5AEB917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06670754"/>
      </p:ext>
    </p:extLst>
  </p:cSld>
  <p:clrMapOvr>
    <a:masterClrMapping/>
  </p:clrMapOvr>
  <mc:AlternateContent xmlns:mc="http://schemas.openxmlformats.org/markup-compatibility/2006" xmlns:p14="http://schemas.microsoft.com/office/powerpoint/2010/main">
    <mc:Choice Requires="p14">
      <p:transition spd="slow" p14:dur="2000" advTm="44495"/>
    </mc:Choice>
    <mc:Fallback xmlns="">
      <p:transition spd="slow" advTm="4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72440" y="1"/>
            <a:ext cx="11142198"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Medicare Drug Coverage Resources</a:t>
            </a:r>
          </a:p>
        </p:txBody>
      </p:sp>
      <p:sp>
        <p:nvSpPr>
          <p:cNvPr id="11" name="Content Placeholder 2"/>
          <p:cNvSpPr>
            <a:spLocks noGrp="1"/>
          </p:cNvSpPr>
          <p:nvPr>
            <p:ph idx="1"/>
          </p:nvPr>
        </p:nvSpPr>
        <p:spPr>
          <a:xfrm>
            <a:off x="472440" y="1298281"/>
            <a:ext cx="11326836" cy="4427815"/>
          </a:xfrm>
        </p:spPr>
        <p:txBody>
          <a:bodyPr>
            <a:normAutofit/>
          </a:bodyPr>
          <a:lstStyle/>
          <a:p>
            <a:pPr marL="0" indent="0">
              <a:lnSpc>
                <a:spcPct val="80000"/>
              </a:lnSpc>
              <a:spcBef>
                <a:spcPts val="700"/>
              </a:spcBef>
              <a:buNone/>
              <a:defRPr/>
            </a:pPr>
            <a:endParaRPr lang="en-US" altLang="en-US" sz="1800" b="1"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endParaRPr lang="en-US" altLang="en-US" sz="1800" b="1" dirty="0">
              <a:solidFill>
                <a:schemeClr val="accent2">
                  <a:lumMod val="75000"/>
                </a:schemeClr>
              </a:solidFill>
              <a:latin typeface="Tahoma" panose="020B0604030504040204" pitchFamily="34" charset="0"/>
              <a:sym typeface="Calibri" panose="020F0502020204030204" pitchFamily="34" charset="0"/>
            </a:endParaRPr>
          </a:p>
          <a:p>
            <a:pPr marL="0" indent="0">
              <a:lnSpc>
                <a:spcPct val="80000"/>
              </a:lnSpc>
              <a:spcBef>
                <a:spcPts val="700"/>
              </a:spcBef>
              <a:buNone/>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Medicare Part B </a:t>
            </a:r>
            <a:r>
              <a:rPr lang="en-US" altLang="en-US" sz="1800" dirty="0">
                <a:solidFill>
                  <a:schemeClr val="accent2">
                    <a:lumMod val="75000"/>
                  </a:schemeClr>
                </a:solidFill>
                <a:latin typeface="Tahoma" panose="020B0604030504040204" pitchFamily="34" charset="0"/>
                <a:sym typeface="Calibri" panose="020F0502020204030204" pitchFamily="34" charset="0"/>
              </a:rPr>
              <a:t>c</a:t>
            </a:r>
            <a:r>
              <a:rPr lang="en-US" sz="1800" dirty="0">
                <a:solidFill>
                  <a:schemeClr val="accent2">
                    <a:lumMod val="75000"/>
                  </a:schemeClr>
                </a:solidFill>
                <a:latin typeface="Tahoma" panose="020B0604030504040204" pitchFamily="34" charset="0"/>
              </a:rPr>
              <a:t>overs a limited number of outpatient prescription drugs under certain conditions:</a:t>
            </a:r>
            <a:endParaRPr lang="en-US" altLang="en-US" sz="1800" dirty="0">
              <a:solidFill>
                <a:schemeClr val="accent2">
                  <a:lumMod val="75000"/>
                </a:schemeClr>
              </a:solidFill>
              <a:latin typeface="Tahoma" panose="020B0604030504040204" pitchFamily="34" charset="0"/>
              <a:sym typeface="Calibri" panose="020F0502020204030204" pitchFamily="34" charset="0"/>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hlinkClick r:id="rId4"/>
              </a:rPr>
              <a:t>https://www.medicare.gov/coverage/prescription-drugs-outpatient</a:t>
            </a:r>
            <a:r>
              <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rPr>
              <a:t> </a:t>
            </a: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hlinkClick r:id="rId5"/>
            </a:endParaRP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sym typeface="Calibri" panose="020F0502020204030204" pitchFamily="34" charset="0"/>
              <a:hlinkClick r:id="rId5">
                <a:extLst>
                  <a:ext uri="{A12FA001-AC4F-418D-AE19-62706E023703}">
                    <ahyp:hlinkClr xmlns:ahyp="http://schemas.microsoft.com/office/drawing/2018/hyperlinkcolor" val="tx"/>
                  </a:ext>
                </a:extLst>
              </a:hlinkClick>
            </a:endParaRPr>
          </a:p>
          <a:p>
            <a:pPr marL="0" indent="0">
              <a:lnSpc>
                <a:spcPct val="80000"/>
              </a:lnSpc>
              <a:spcBef>
                <a:spcPts val="700"/>
              </a:spcBef>
              <a:buNone/>
              <a:defRPr/>
            </a:pPr>
            <a:r>
              <a:rPr lang="en-US" altLang="en-US" sz="1800" b="1" dirty="0">
                <a:solidFill>
                  <a:schemeClr val="accent2">
                    <a:lumMod val="75000"/>
                  </a:schemeClr>
                </a:solidFill>
                <a:latin typeface="Tahoma" panose="020B0604030504040204" pitchFamily="34" charset="0"/>
                <a:sym typeface="Calibri" panose="020F0502020204030204" pitchFamily="34" charset="0"/>
              </a:rPr>
              <a:t>Medicare Part D</a:t>
            </a:r>
            <a:r>
              <a:rPr lang="en-US" altLang="en-US" sz="1800" dirty="0">
                <a:solidFill>
                  <a:schemeClr val="accent2">
                    <a:lumMod val="75000"/>
                  </a:schemeClr>
                </a:solidFill>
                <a:latin typeface="Tahoma" panose="020B0604030504040204" pitchFamily="34" charset="0"/>
                <a:sym typeface="Calibri" panose="020F0502020204030204" pitchFamily="34" charset="0"/>
              </a:rPr>
              <a:t> </a:t>
            </a:r>
            <a:r>
              <a:rPr lang="en-US" sz="1800" dirty="0">
                <a:solidFill>
                  <a:schemeClr val="accent2">
                    <a:lumMod val="75000"/>
                  </a:schemeClr>
                </a:solidFill>
                <a:latin typeface="Tahoma" panose="020B0604030504040204" pitchFamily="34" charset="0"/>
              </a:rPr>
              <a:t>helps pay for brand-name and generic drugs needed:</a:t>
            </a:r>
            <a:endParaRPr lang="en-US" altLang="en-US" sz="1800" dirty="0">
              <a:solidFill>
                <a:schemeClr val="accent2">
                  <a:lumMod val="75000"/>
                </a:schemeClr>
              </a:solidFill>
              <a:latin typeface="Tahoma" panose="020B0604030504040204" pitchFamily="34" charset="0"/>
              <a:sym typeface="Calibri" panose="020F0502020204030204" pitchFamily="34" charset="0"/>
              <a:hlinkClick r:id="rId5">
                <a:extLst>
                  <a:ext uri="{A12FA001-AC4F-418D-AE19-62706E023703}">
                    <ahyp:hlinkClr xmlns:ahyp="http://schemas.microsoft.com/office/drawing/2018/hyperlinkcolor" val="tx"/>
                  </a:ext>
                </a:extLst>
              </a:hlinkClick>
            </a:endParaRPr>
          </a:p>
          <a:p>
            <a:pPr>
              <a:lnSpc>
                <a:spcPct val="80000"/>
              </a:lnSpc>
              <a:spcBef>
                <a:spcPts val="700"/>
              </a:spcBef>
              <a:defRPr/>
            </a:pPr>
            <a:r>
              <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hlinkClick r:id="rId6"/>
              </a:rPr>
              <a:t>https://www.medicare.gov/health-drug-plans/part-d</a:t>
            </a:r>
            <a:r>
              <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rPr>
              <a:t> </a:t>
            </a:r>
          </a:p>
          <a:p>
            <a:pPr>
              <a:lnSpc>
                <a:spcPct val="80000"/>
              </a:lnSpc>
              <a:spcBef>
                <a:spcPts val="700"/>
              </a:spcBef>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marL="0" indent="0">
              <a:lnSpc>
                <a:spcPct val="80000"/>
              </a:lnSpc>
              <a:spcBef>
                <a:spcPts val="700"/>
              </a:spcBef>
              <a:buNone/>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marL="0" indent="0">
              <a:lnSpc>
                <a:spcPct val="80000"/>
              </a:lnSpc>
              <a:spcBef>
                <a:spcPts val="700"/>
              </a:spcBef>
              <a:buNone/>
              <a:defRPr/>
            </a:pPr>
            <a:r>
              <a:rPr lang="en-US" sz="1800" dirty="0">
                <a:solidFill>
                  <a:schemeClr val="accent2">
                    <a:lumMod val="75000"/>
                  </a:schemeClr>
                </a:solidFill>
                <a:latin typeface="Tahoma" panose="020B0604030504040204" pitchFamily="34" charset="0"/>
                <a:ea typeface="Tahoma"/>
                <a:cs typeface="Tahoma"/>
              </a:rPr>
              <a:t>If you have a specific coverage question not answered in these website links, contact your Part D plan’s Customer Service number.</a:t>
            </a: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a:p>
            <a:pPr>
              <a:lnSpc>
                <a:spcPct val="80000"/>
              </a:lnSpc>
              <a:spcBef>
                <a:spcPts val="700"/>
              </a:spcBef>
              <a:defRPr/>
            </a:pPr>
            <a:endParaRPr lang="en-US" altLang="en-US" sz="1800" dirty="0">
              <a:solidFill>
                <a:schemeClr val="accent2">
                  <a:lumMod val="75000"/>
                </a:schemeClr>
              </a:solidFill>
              <a:latin typeface="Tahoma" panose="020B0604030504040204" pitchFamily="34" charset="0"/>
              <a:ea typeface="Tahoma"/>
              <a:cs typeface="Tahoma"/>
              <a:sym typeface="Calibri" panose="020F0502020204030204" pitchFamily="34" charset="0"/>
            </a:endParaRPr>
          </a:p>
        </p:txBody>
      </p:sp>
      <p:pic>
        <p:nvPicPr>
          <p:cNvPr id="2" name="Picture 1">
            <a:extLst>
              <a:ext uri="{FF2B5EF4-FFF2-40B4-BE49-F238E27FC236}">
                <a16:creationId xmlns:a16="http://schemas.microsoft.com/office/drawing/2014/main" id="{0DBC8966-BDEE-0058-3449-F8FC41123704}"/>
              </a:ext>
            </a:extLst>
          </p:cNvPr>
          <p:cNvPicPr>
            <a:picLocks noChangeAspect="1"/>
          </p:cNvPicPr>
          <p:nvPr/>
        </p:nvPicPr>
        <p:blipFill>
          <a:blip r:embed="rId7"/>
          <a:stretch>
            <a:fillRect/>
          </a:stretch>
        </p:blipFill>
        <p:spPr>
          <a:xfrm>
            <a:off x="9520343" y="5960624"/>
            <a:ext cx="1911179" cy="561220"/>
          </a:xfrm>
          <a:prstGeom prst="rect">
            <a:avLst/>
          </a:prstGeom>
        </p:spPr>
      </p:pic>
      <p:pic>
        <p:nvPicPr>
          <p:cNvPr id="5" name="Audio 4">
            <a:hlinkClick r:id="" action="ppaction://media"/>
            <a:extLst>
              <a:ext uri="{FF2B5EF4-FFF2-40B4-BE49-F238E27FC236}">
                <a16:creationId xmlns:a16="http://schemas.microsoft.com/office/drawing/2014/main" id="{89C4569A-3FB6-4703-B478-33C4508B7A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90220959"/>
      </p:ext>
    </p:extLst>
  </p:cSld>
  <p:clrMapOvr>
    <a:masterClrMapping/>
  </p:clrMapOvr>
  <mc:AlternateContent xmlns:mc="http://schemas.openxmlformats.org/markup-compatibility/2006" xmlns:p14="http://schemas.microsoft.com/office/powerpoint/2010/main">
    <mc:Choice Requires="p14">
      <p:transition spd="slow" p14:dur="2000" advTm="23516"/>
    </mc:Choice>
    <mc:Fallback xmlns="">
      <p:transition spd="slow" advTm="2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14654</TotalTime>
  <Words>3533</Words>
  <Application>Microsoft Office PowerPoint</Application>
  <PresentationFormat>Widescreen</PresentationFormat>
  <Paragraphs>356</Paragraphs>
  <Slides>32</Slides>
  <Notes>0</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Franklin Gothic Book</vt:lpstr>
      <vt:lpstr>Franklin Gothic Demi</vt:lpstr>
      <vt:lpstr>Tahoma</vt:lpstr>
      <vt:lpstr>Wingdings</vt:lpstr>
      <vt:lpstr>Office Theme</vt:lpstr>
      <vt:lpstr>PowerPoint Presentation</vt:lpstr>
      <vt:lpstr>Agenda</vt:lpstr>
      <vt:lpstr>Introduction</vt:lpstr>
      <vt:lpstr>Traditional Medicare</vt:lpstr>
      <vt:lpstr>Traditional Medicare Parts</vt:lpstr>
      <vt:lpstr>Traditional Medicare Part B</vt:lpstr>
      <vt:lpstr>Medicare Part D</vt:lpstr>
      <vt:lpstr>Medicare Part D vs. Discount Drug Coupons</vt:lpstr>
      <vt:lpstr>Medicare Drug Coverage Resources</vt:lpstr>
      <vt:lpstr>Medicare Supplement Insurance</vt:lpstr>
      <vt:lpstr>Medicare Options</vt:lpstr>
      <vt:lpstr>Medicare Advantage Plans</vt:lpstr>
      <vt:lpstr>Medicare Advantage Plans</vt:lpstr>
      <vt:lpstr>Traditional Medicare vs. Medicare Advantage</vt:lpstr>
      <vt:lpstr>What works best for you, and what is most important to you?</vt:lpstr>
      <vt:lpstr>What works best for you, and what is most important to you?</vt:lpstr>
      <vt:lpstr>Medicare Enrollment Periods (not a complete list)</vt:lpstr>
      <vt:lpstr>Medicare Advantage Open Enrollment</vt:lpstr>
      <vt:lpstr>Financial Term Definitions</vt:lpstr>
      <vt:lpstr>Financial Term Definitions</vt:lpstr>
      <vt:lpstr>Financial Impact – Traditional Medicare</vt:lpstr>
      <vt:lpstr>Financial Impact – Medicare Part D</vt:lpstr>
      <vt:lpstr>Medicare Savings Programs</vt:lpstr>
      <vt:lpstr>Extra Help</vt:lpstr>
      <vt:lpstr>Financial Impact – Medicare Advantage</vt:lpstr>
      <vt:lpstr>Terms and Definitions in Medicare Advantage</vt:lpstr>
      <vt:lpstr>Terms and Definitions in Medicare Advantage</vt:lpstr>
      <vt:lpstr>Dual Eligible</vt:lpstr>
      <vt:lpstr>Medicare Resources</vt:lpstr>
      <vt:lpstr>Medicare Advantage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Kham, Kim S</dc:creator>
  <cp:lastModifiedBy>Hasou, Ricarda</cp:lastModifiedBy>
  <cp:revision>128</cp:revision>
  <dcterms:created xsi:type="dcterms:W3CDTF">2020-10-19T17:30:08Z</dcterms:created>
  <dcterms:modified xsi:type="dcterms:W3CDTF">2025-01-14T01:34:27Z</dcterms:modified>
</cp:coreProperties>
</file>