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61" r:id="rId3"/>
    <p:sldId id="306" r:id="rId4"/>
    <p:sldId id="404" r:id="rId5"/>
    <p:sldId id="412" r:id="rId6"/>
    <p:sldId id="398" r:id="rId7"/>
    <p:sldId id="413" r:id="rId8"/>
    <p:sldId id="406" r:id="rId9"/>
    <p:sldId id="414" r:id="rId10"/>
    <p:sldId id="403" r:id="rId11"/>
    <p:sldId id="415" r:id="rId12"/>
    <p:sldId id="416" r:id="rId13"/>
    <p:sldId id="399" r:id="rId14"/>
    <p:sldId id="417" r:id="rId15"/>
    <p:sldId id="402" r:id="rId16"/>
    <p:sldId id="307" r:id="rId17"/>
    <p:sldId id="344" r:id="rId18"/>
    <p:sldId id="401" r:id="rId19"/>
    <p:sldId id="407" r:id="rId20"/>
    <p:sldId id="420" r:id="rId21"/>
    <p:sldId id="408" r:id="rId22"/>
    <p:sldId id="421" r:id="rId23"/>
    <p:sldId id="409" r:id="rId24"/>
    <p:sldId id="389" r:id="rId25"/>
    <p:sldId id="397" r:id="rId26"/>
    <p:sldId id="26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6747"/>
    <a:srgbClr val="8E8E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74" autoAdjust="0"/>
    <p:restoredTop sz="94660"/>
  </p:normalViewPr>
  <p:slideViewPr>
    <p:cSldViewPr snapToGrid="0">
      <p:cViewPr varScale="1">
        <p:scale>
          <a:sx n="113" d="100"/>
          <a:sy n="113" d="100"/>
        </p:scale>
        <p:origin x="474" y="10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9D42B-8C6F-1F4D-AC3D-F004A0E4AEF9}" type="datetimeFigureOut">
              <a:rPr lang="en-US" smtClean="0"/>
              <a:t>1/13/2025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30659-FBFC-9E4A-B33E-A6C6F680CC9D}" type="slidenum">
              <a:rPr lang="en-US" smtClean="0"/>
              <a:t>‹#›</a:t>
            </a:fld>
            <a:endParaRPr lang="en-US" dirty="0"/>
          </a:p>
        </p:txBody>
      </p:sp>
    </p:spTree>
    <p:extLst>
      <p:ext uri="{BB962C8B-B14F-4D97-AF65-F5344CB8AC3E}">
        <p14:creationId xmlns:p14="http://schemas.microsoft.com/office/powerpoint/2010/main" val="1463542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F17C96-7E5F-468F-86BF-D88AED4D5113}" type="datetimeFigureOut">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3398820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F17C96-7E5F-468F-86BF-D88AED4D5113}" type="datetimeFigureOut">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553811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F17C96-7E5F-468F-86BF-D88AED4D5113}" type="datetimeFigureOut">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654006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F17C96-7E5F-468F-86BF-D88AED4D5113}" type="datetimeFigureOut">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710648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F17C96-7E5F-468F-86BF-D88AED4D5113}" type="datetimeFigureOut">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3983762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F17C96-7E5F-468F-86BF-D88AED4D5113}" type="datetimeFigureOut">
              <a:rPr lang="en-US" smtClean="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2221364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F17C96-7E5F-468F-86BF-D88AED4D5113}" type="datetimeFigureOut">
              <a:rPr lang="en-US" smtClean="0"/>
              <a:t>1/13/2025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562680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F17C96-7E5F-468F-86BF-D88AED4D5113}" type="datetimeFigureOut">
              <a:rPr lang="en-US" smtClean="0"/>
              <a:t>1/13/2025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1285330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F17C96-7E5F-468F-86BF-D88AED4D5113}" type="datetimeFigureOut">
              <a:rPr lang="en-US" smtClean="0"/>
              <a:t>1/13/2025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2097516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F17C96-7E5F-468F-86BF-D88AED4D5113}" type="datetimeFigureOut">
              <a:rPr lang="en-US" smtClean="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1601057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F17C96-7E5F-468F-86BF-D88AED4D5113}" type="datetimeFigureOut">
              <a:rPr lang="en-US" smtClean="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2138074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F17C96-7E5F-468F-86BF-D88AED4D5113}" type="datetimeFigureOut">
              <a:rPr lang="en-US" smtClean="0"/>
              <a:t>1/13/2025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8C766F-5BB6-4E57-B723-88F86D4A2602}" type="slidenum">
              <a:rPr lang="en-US" smtClean="0"/>
              <a:t>‹#›</a:t>
            </a:fld>
            <a:endParaRPr lang="en-US" dirty="0"/>
          </a:p>
        </p:txBody>
      </p:sp>
    </p:spTree>
    <p:extLst>
      <p:ext uri="{BB962C8B-B14F-4D97-AF65-F5344CB8AC3E}">
        <p14:creationId xmlns:p14="http://schemas.microsoft.com/office/powerpoint/2010/main" val="807625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hyperlink" Target="https://www.medicaid.gov/medicaid/program-information/medicaid-and-chip-enrollment-data/report-highlights/index.html#:~:text=91%2C786%2C257%20individuals%20were%20enrolled%20in,individuals%20were%20enrolled%20in%20Medicaid" TargetMode="Externa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hyperlink" Target="https://www.medicaid.gov/medicaid/program-information/medicaid-and-chip-enrollment-data/report-highlights/index.html#:~:text=91%2C786%2C257%20individuals%20were%20enrolled%20in,individuals%20were%20enrolled%20in%20Medicaid" TargetMode="External"/><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hyperlink" Target="https://www.medicaid.gov/medicaid/program-information/medicaid-and-chip-enrollment-data/report-highlights/index.html#:~:text=91%2C786%2C257%20individuals%20were%20enrolled%20in,individuals%20were%20enrolled%20in%20Medicaid" TargetMode="External"/><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hyperlink" Target="https://www.hhs.texas.gov/services/questions-about-your-benefits"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3.emf"/><Relationship Id="rId4" Type="http://schemas.openxmlformats.org/officeDocument/2006/relationships/hyperlink" Target="https://www.medicaid.gov/medicaid/program-information/medicaid-and-chip-enrollment-data/report-highlights/index.html#:~:text=91%2C786%2C257%20individuals%20were%20enrolled%20in,individuals%20were%20enrolled%20in%20Medicaid"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hyperlink" Target="https://www.yourtexasbenefits.com/Learn/Home" TargetMode="External"/><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hyperlink" Target="https://www.yourtexasbenefits.com/Learn/Home" TargetMode="External"/><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3.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medicaid.gov/medicaid/index.html" TargetMode="External"/><Relationship Id="rId5" Type="http://schemas.openxmlformats.org/officeDocument/2006/relationships/hyperlink" Target="https://www.medicaid.gov/medicaid/program-information/medicaid-and-chip-enrollment-data/report-highlights/index.html#:~:text=91%2C786%2C257%20individuals%20were%20enrolled%20in,individuals%20were%20enrolled%20in%20Medicaid" TargetMode="Externa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hhs.texas.gov/services/health/medicaid-chip" TargetMode="External"/><Relationship Id="rId5" Type="http://schemas.openxmlformats.org/officeDocument/2006/relationships/hyperlink" Target="https://www.medicaid.gov/medicaid/program-information/medicaid-and-chip-enrollment-data/report-highlights/index.html#:~:text=91%2C786%2C257%20individuals%20were%20enrolled%20in,individuals%20were%20enrolled%20in%20Medicaid" TargetMode="Externa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hyperlink" Target="https://www.medicaid.gov/medicaid/program-information/medicaid-and-chip-enrollment-data/report-highlights/index.html#:~:text=91%2C786%2C257%20individuals%20were%20enrolled%20in,individuals%20were%20enrolled%20in%20Medicaid" TargetMode="Externa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8" Type="http://schemas.openxmlformats.org/officeDocument/2006/relationships/hyperlink" Target="https://www.texascommunitypartnerprogram.com/" TargetMode="External"/><Relationship Id="rId3" Type="http://schemas.openxmlformats.org/officeDocument/2006/relationships/slideLayout" Target="../slideLayouts/slideLayout2.xml"/><Relationship Id="rId7" Type="http://schemas.openxmlformats.org/officeDocument/2006/relationships/hyperlink" Target="https://www.yourtexasbenefits.com/Learn/GetPaperForm"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yourtexasbenefits.com/Learn/Home" TargetMode="External"/><Relationship Id="rId5" Type="http://schemas.openxmlformats.org/officeDocument/2006/relationships/hyperlink" Target="https://www.medicaid.gov/medicaid/program-information/medicaid-and-chip-enrollment-data/report-highlights/index.html#:~:text=91%2C786%2C257%20individuals%20were%20enrolled%20in,individuals%20were%20enrolled%20in%20Medicaid" TargetMode="External"/><Relationship Id="rId4" Type="http://schemas.openxmlformats.org/officeDocument/2006/relationships/image" Target="../media/image3.emf"/><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yourtexasbenefits.com/GeneratePDF/StaticPdfs/en_US/M5017_March2021.pdf" TargetMode="External"/><Relationship Id="rId5" Type="http://schemas.openxmlformats.org/officeDocument/2006/relationships/hyperlink" Target="https://www.medicaid.gov/medicaid/program-information/medicaid-and-chip-enrollment-data/report-highlights/index.html#:~:text=91%2C786%2C257%20individuals%20were%20enrolled%20in,individuals%20were%20enrolled%20in%20Medicaid" TargetMode="Externa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yourtexasbenefits.com/Learn/Home" TargetMode="External"/><Relationship Id="rId5" Type="http://schemas.openxmlformats.org/officeDocument/2006/relationships/hyperlink" Target="https://www.medicaid.gov/medicaid/program-information/medicaid-and-chip-enrollment-data/report-highlights/index.html#:~:text=91%2C786%2C257%20individuals%20were%20enrolled%20in,individuals%20were%20enrolled%20in%20Medicaid" TargetMode="External"/><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hhs.texas.gov/services/health/medicaid-chip/about-medicaid-chip/reference-guide" TargetMode="External"/><Relationship Id="rId5" Type="http://schemas.openxmlformats.org/officeDocument/2006/relationships/hyperlink" Target="https://www.medicaid.gov/medicaid/program-information/medicaid-and-chip-enrollment-data/report-highlights/index.html#:~:text=91%2C786%2C257%20individuals%20were%20enrolled%20in,individuals%20were%20enrolled%20in%20Medicaid" TargetMode="External"/><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8091073" cy="6858000"/>
          </a:xfrm>
          <a:prstGeom prst="rect">
            <a:avLst/>
          </a:prstGeom>
          <a:solidFill>
            <a:srgbClr val="8E8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0" y="942678"/>
            <a:ext cx="12192000" cy="3001568"/>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6574" y="926181"/>
            <a:ext cx="3351496" cy="2958278"/>
          </a:xfrm>
          <a:prstGeom prst="rect">
            <a:avLst/>
          </a:prstGeom>
        </p:spPr>
      </p:pic>
      <p:sp>
        <p:nvSpPr>
          <p:cNvPr id="8" name="TextBox 7"/>
          <p:cNvSpPr txBox="1"/>
          <p:nvPr/>
        </p:nvSpPr>
        <p:spPr>
          <a:xfrm>
            <a:off x="373931" y="1674674"/>
            <a:ext cx="7553828" cy="1754326"/>
          </a:xfrm>
          <a:prstGeom prst="rect">
            <a:avLst/>
          </a:prstGeom>
          <a:noFill/>
        </p:spPr>
        <p:txBody>
          <a:bodyPr wrap="square" rtlCol="0">
            <a:spAutoFit/>
          </a:bodyPr>
          <a:lstStyle/>
          <a:p>
            <a:pPr algn="ctr"/>
            <a:r>
              <a:rPr lang="en-US" sz="5400" dirty="0">
                <a:solidFill>
                  <a:schemeClr val="bg1"/>
                </a:solidFill>
                <a:latin typeface="Tahoma" panose="020B0604030504040204" pitchFamily="34" charset="0"/>
                <a:ea typeface="Tahoma" panose="020B0604030504040204" pitchFamily="34" charset="0"/>
                <a:cs typeface="Tahoma" panose="020B0604030504040204" pitchFamily="34" charset="0"/>
              </a:rPr>
              <a:t>Understanding </a:t>
            </a:r>
          </a:p>
          <a:p>
            <a:pPr algn="ctr"/>
            <a:r>
              <a:rPr lang="en-US" sz="5400" dirty="0">
                <a:solidFill>
                  <a:schemeClr val="bg1"/>
                </a:solidFill>
                <a:latin typeface="Tahoma" panose="020B0604030504040204" pitchFamily="34" charset="0"/>
                <a:ea typeface="Tahoma" panose="020B0604030504040204" pitchFamily="34" charset="0"/>
                <a:cs typeface="Tahoma" panose="020B0604030504040204" pitchFamily="34" charset="0"/>
              </a:rPr>
              <a:t>Medicaid</a:t>
            </a:r>
          </a:p>
        </p:txBody>
      </p:sp>
      <p:sp>
        <p:nvSpPr>
          <p:cNvPr id="10" name="TextBox 9"/>
          <p:cNvSpPr txBox="1"/>
          <p:nvPr/>
        </p:nvSpPr>
        <p:spPr>
          <a:xfrm>
            <a:off x="1233578" y="6218238"/>
            <a:ext cx="3541568" cy="400110"/>
          </a:xfrm>
          <a:prstGeom prst="rect">
            <a:avLst/>
          </a:prstGeom>
          <a:noFill/>
        </p:spPr>
        <p:txBody>
          <a:bodyPr wrap="square" rtlCol="0">
            <a:spAutoFit/>
          </a:body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January 2025</a:t>
            </a:r>
          </a:p>
        </p:txBody>
      </p:sp>
      <p:pic>
        <p:nvPicPr>
          <p:cNvPr id="3" name="Audio 2">
            <a:hlinkClick r:id="" action="ppaction://media"/>
            <a:extLst>
              <a:ext uri="{FF2B5EF4-FFF2-40B4-BE49-F238E27FC236}">
                <a16:creationId xmlns:a16="http://schemas.microsoft.com/office/drawing/2014/main" id="{748AC749-F651-4AD4-9A2F-E56EFF49E5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4630585"/>
      </p:ext>
    </p:extLst>
  </p:cSld>
  <p:clrMapOvr>
    <a:masterClrMapping/>
  </p:clrMapOvr>
  <mc:AlternateContent xmlns:mc="http://schemas.openxmlformats.org/markup-compatibility/2006" xmlns:p14="http://schemas.microsoft.com/office/powerpoint/2010/main">
    <mc:Choice Requires="p14">
      <p:transition spd="slow" p14:dur="2000" advTm="11332"/>
    </mc:Choice>
    <mc:Fallback xmlns="">
      <p:transition spd="slow" advTm="11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Overview of Texas Medicaid</a:t>
            </a:r>
          </a:p>
        </p:txBody>
      </p:sp>
      <p:pic>
        <p:nvPicPr>
          <p:cNvPr id="2" name="Picture 1">
            <a:extLst>
              <a:ext uri="{FF2B5EF4-FFF2-40B4-BE49-F238E27FC236}">
                <a16:creationId xmlns:a16="http://schemas.microsoft.com/office/drawing/2014/main" id="{15849A7A-89FA-2159-0725-9669A2FEB065}"/>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4">
            <a:extLst>
              <a:ext uri="{FF2B5EF4-FFF2-40B4-BE49-F238E27FC236}">
                <a16:creationId xmlns:a16="http://schemas.microsoft.com/office/drawing/2014/main" id="{947DD7B6-4AD6-4142-BDD4-6AFDDE7F86C4}"/>
              </a:ext>
            </a:extLst>
          </p:cNvPr>
          <p:cNvSpPr>
            <a:spLocks noChangeArrowheads="1"/>
          </p:cNvSpPr>
          <p:nvPr/>
        </p:nvSpPr>
        <p:spPr bwMode="auto">
          <a:xfrm>
            <a:off x="472441" y="1052917"/>
            <a:ext cx="10515599" cy="490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Clr>
                <a:srgbClr val="FFFFFF"/>
              </a:buClr>
              <a:buSzPct val="100000"/>
              <a:buFont typeface="Arial" pitchFamily="34" charset="0"/>
              <a:buNone/>
              <a:defRPr/>
            </a:pPr>
            <a:endParaRPr lang="en-US" sz="800" dirty="0">
              <a:solidFill>
                <a:schemeClr val="tx1"/>
              </a:solidFill>
              <a:latin typeface="Calibri"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1800" dirty="0">
              <a:latin typeface="Tahoma" panose="020B0604030504040204" pitchFamily="34" charset="0"/>
              <a:ea typeface="Tahoma" panose="020B0604030504040204" pitchFamily="34" charset="0"/>
              <a:cs typeface="Tahoma" panose="020B0604030504040204" pitchFamily="34" charset="0"/>
              <a:sym typeface="Calibri" pitchFamily="34" charset="0"/>
            </a:endParaRPr>
          </a:p>
        </p:txBody>
      </p:sp>
      <p:sp>
        <p:nvSpPr>
          <p:cNvPr id="6" name="Content Placeholder 2">
            <a:extLst>
              <a:ext uri="{FF2B5EF4-FFF2-40B4-BE49-F238E27FC236}">
                <a16:creationId xmlns:a16="http://schemas.microsoft.com/office/drawing/2014/main" id="{BF8FEE8F-D167-4D77-AADD-659EFBF5E6BC}"/>
              </a:ext>
            </a:extLst>
          </p:cNvPr>
          <p:cNvSpPr txBox="1">
            <a:spLocks/>
          </p:cNvSpPr>
          <p:nvPr/>
        </p:nvSpPr>
        <p:spPr>
          <a:xfrm>
            <a:off x="472440" y="1116958"/>
            <a:ext cx="10173893" cy="460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Clr>
                <a:srgbClr val="AA2B1E"/>
              </a:buClr>
              <a:buSzPct val="85000"/>
              <a:buFont typeface="Wingdings" panose="05000000000000000000" pitchFamily="2" charset="2"/>
              <a:buChar char="§"/>
              <a:defRPr/>
            </a:pPr>
            <a:endParaRPr lang="en-US" sz="1500" dirty="0">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endParaRPr>
          </a:p>
        </p:txBody>
      </p:sp>
      <p:sp>
        <p:nvSpPr>
          <p:cNvPr id="7" name="Rectangle 3">
            <a:extLst>
              <a:ext uri="{FF2B5EF4-FFF2-40B4-BE49-F238E27FC236}">
                <a16:creationId xmlns:a16="http://schemas.microsoft.com/office/drawing/2014/main" id="{2BA04E5B-FC9F-433C-92B2-C091D0E175F6}"/>
              </a:ext>
            </a:extLst>
          </p:cNvPr>
          <p:cNvSpPr txBox="1">
            <a:spLocks noChangeArrowheads="1"/>
          </p:cNvSpPr>
          <p:nvPr/>
        </p:nvSpPr>
        <p:spPr>
          <a:xfrm>
            <a:off x="472440" y="974916"/>
            <a:ext cx="10515599" cy="5404886"/>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Effective 3/1/2012: the State of Texas began transitioning most Medicaid client’s care into a </a:t>
            </a:r>
            <a:r>
              <a:rPr lang="en-US" sz="1800" i="1" dirty="0">
                <a:solidFill>
                  <a:srgbClr val="B86747"/>
                </a:solidFill>
                <a:latin typeface="Tahoma" panose="020B0604030504040204" pitchFamily="34" charset="0"/>
                <a:ea typeface="Tahoma" panose="020B0604030504040204" pitchFamily="34" charset="0"/>
                <a:cs typeface="Tahoma" panose="020B0604030504040204" pitchFamily="34" charset="0"/>
              </a:rPr>
              <a:t>Medicaid HMO</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a:t>
            </a:r>
          </a:p>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A </a:t>
            </a:r>
            <a:r>
              <a:rPr lang="en-US" sz="1800" i="1" dirty="0">
                <a:solidFill>
                  <a:srgbClr val="B86747"/>
                </a:solidFill>
                <a:latin typeface="Tahoma" panose="020B0604030504040204" pitchFamily="34" charset="0"/>
                <a:ea typeface="Tahoma" panose="020B0604030504040204" pitchFamily="34" charset="0"/>
                <a:cs typeface="Tahoma" panose="020B0604030504040204" pitchFamily="34" charset="0"/>
              </a:rPr>
              <a:t>Medicaid HMO </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is a private company that offers health plans that cover the same services as Traditional Medicaid. A Medicaid HMO has its own network of doctors and hospitals.</a:t>
            </a:r>
          </a:p>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b="1" dirty="0">
                <a:solidFill>
                  <a:srgbClr val="B86747"/>
                </a:solidFill>
                <a:latin typeface="Tahoma" panose="020B0604030504040204" pitchFamily="34" charset="0"/>
                <a:ea typeface="Tahoma" panose="020B0604030504040204" pitchFamily="34" charset="0"/>
                <a:cs typeface="Tahoma" panose="020B0604030504040204" pitchFamily="34" charset="0"/>
              </a:rPr>
              <a:t>Watch your mail! </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Soon after Medicaid benefits are approved, most clients will receive a letter that indicates they must choose a Medicaid HMO by a certain date.</a:t>
            </a:r>
          </a:p>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If a Medicaid HMO is not chosen, clients will automatically be enrolled into one.</a:t>
            </a:r>
          </a:p>
          <a:p>
            <a:pPr marL="0" indent="0">
              <a:buClr>
                <a:schemeClr val="accent2">
                  <a:lumMod val="75000"/>
                </a:schemeClr>
              </a:buClr>
              <a:buNone/>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Clients who enroll in a Medicaid HMO get all of their services from the doctors and hospitals that are in the network.</a:t>
            </a:r>
          </a:p>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Medicaid HMOs offer the same benefits and follow the same rules as Traditional Medicaid.</a:t>
            </a:r>
          </a:p>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Traditional Medicaid continues to serve clients when Medicaid HMOs are not available.</a:t>
            </a:r>
          </a:p>
        </p:txBody>
      </p:sp>
      <p:pic>
        <p:nvPicPr>
          <p:cNvPr id="3" name="Audio 2">
            <a:hlinkClick r:id="" action="ppaction://media"/>
            <a:extLst>
              <a:ext uri="{FF2B5EF4-FFF2-40B4-BE49-F238E27FC236}">
                <a16:creationId xmlns:a16="http://schemas.microsoft.com/office/drawing/2014/main" id="{45DE4A25-B6A3-464E-8C0B-A1866F4B1E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60528585"/>
      </p:ext>
    </p:extLst>
  </p:cSld>
  <p:clrMapOvr>
    <a:masterClrMapping/>
  </p:clrMapOvr>
  <mc:AlternateContent xmlns:mc="http://schemas.openxmlformats.org/markup-compatibility/2006" xmlns:p14="http://schemas.microsoft.com/office/powerpoint/2010/main">
    <mc:Choice Requires="p14">
      <p:transition spd="slow" p14:dur="2000" advTm="80422"/>
    </mc:Choice>
    <mc:Fallback xmlns="">
      <p:transition spd="slow" advTm="80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Traditional Medicaid vs. Medicaid HMO</a:t>
            </a:r>
          </a:p>
        </p:txBody>
      </p:sp>
      <p:pic>
        <p:nvPicPr>
          <p:cNvPr id="2" name="Picture 1">
            <a:extLst>
              <a:ext uri="{FF2B5EF4-FFF2-40B4-BE49-F238E27FC236}">
                <a16:creationId xmlns:a16="http://schemas.microsoft.com/office/drawing/2014/main" id="{15849A7A-89FA-2159-0725-9669A2FEB065}"/>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4">
            <a:extLst>
              <a:ext uri="{FF2B5EF4-FFF2-40B4-BE49-F238E27FC236}">
                <a16:creationId xmlns:a16="http://schemas.microsoft.com/office/drawing/2014/main" id="{947DD7B6-4AD6-4142-BDD4-6AFDDE7F86C4}"/>
              </a:ext>
            </a:extLst>
          </p:cNvPr>
          <p:cNvSpPr>
            <a:spLocks noChangeArrowheads="1"/>
          </p:cNvSpPr>
          <p:nvPr/>
        </p:nvSpPr>
        <p:spPr bwMode="auto">
          <a:xfrm>
            <a:off x="472441" y="1052917"/>
            <a:ext cx="10515599" cy="490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Clr>
                <a:srgbClr val="FFFFFF"/>
              </a:buClr>
              <a:buSzPct val="100000"/>
              <a:buFont typeface="Arial" pitchFamily="34" charset="0"/>
              <a:buNone/>
              <a:defRPr/>
            </a:pPr>
            <a:endParaRPr lang="en-US" sz="800" dirty="0">
              <a:solidFill>
                <a:schemeClr val="tx1"/>
              </a:solidFill>
              <a:latin typeface="Calibri"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1800" dirty="0">
              <a:latin typeface="Tahoma" panose="020B0604030504040204" pitchFamily="34" charset="0"/>
              <a:ea typeface="Tahoma" panose="020B0604030504040204" pitchFamily="34" charset="0"/>
              <a:cs typeface="Tahoma" panose="020B0604030504040204" pitchFamily="34" charset="0"/>
              <a:sym typeface="Calibri" pitchFamily="34" charset="0"/>
            </a:endParaRPr>
          </a:p>
        </p:txBody>
      </p:sp>
      <p:sp>
        <p:nvSpPr>
          <p:cNvPr id="6" name="Content Placeholder 2">
            <a:extLst>
              <a:ext uri="{FF2B5EF4-FFF2-40B4-BE49-F238E27FC236}">
                <a16:creationId xmlns:a16="http://schemas.microsoft.com/office/drawing/2014/main" id="{BF8FEE8F-D167-4D77-AADD-659EFBF5E6BC}"/>
              </a:ext>
            </a:extLst>
          </p:cNvPr>
          <p:cNvSpPr txBox="1">
            <a:spLocks/>
          </p:cNvSpPr>
          <p:nvPr/>
        </p:nvSpPr>
        <p:spPr>
          <a:xfrm>
            <a:off x="472440" y="1116958"/>
            <a:ext cx="10173893" cy="460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Clr>
                <a:srgbClr val="AA2B1E"/>
              </a:buClr>
              <a:buSzPct val="85000"/>
              <a:buFont typeface="Wingdings" panose="05000000000000000000" pitchFamily="2" charset="2"/>
              <a:buChar char="§"/>
              <a:defRPr/>
            </a:pPr>
            <a:endParaRPr lang="en-US" sz="1500" dirty="0">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endParaRPr>
          </a:p>
        </p:txBody>
      </p:sp>
      <p:pic>
        <p:nvPicPr>
          <p:cNvPr id="2050" name="Picture 2">
            <a:extLst>
              <a:ext uri="{FF2B5EF4-FFF2-40B4-BE49-F238E27FC236}">
                <a16:creationId xmlns:a16="http://schemas.microsoft.com/office/drawing/2014/main" id="{5B9C48B9-DFF8-49B6-A560-897402BD8A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7724" y="1092594"/>
            <a:ext cx="4752975" cy="542925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DA534D78-3BCE-4B16-9B80-3764BCAF51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38329577"/>
      </p:ext>
    </p:extLst>
  </p:cSld>
  <p:clrMapOvr>
    <a:masterClrMapping/>
  </p:clrMapOvr>
  <mc:AlternateContent xmlns:mc="http://schemas.openxmlformats.org/markup-compatibility/2006" xmlns:p14="http://schemas.microsoft.com/office/powerpoint/2010/main">
    <mc:Choice Requires="p14">
      <p:transition spd="slow" p14:dur="2000" advTm="30154"/>
    </mc:Choice>
    <mc:Fallback xmlns="">
      <p:transition spd="slow" advTm="30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Traditional Medicaid vs. Medicaid HMO</a:t>
            </a:r>
          </a:p>
        </p:txBody>
      </p:sp>
      <p:pic>
        <p:nvPicPr>
          <p:cNvPr id="2" name="Picture 1">
            <a:extLst>
              <a:ext uri="{FF2B5EF4-FFF2-40B4-BE49-F238E27FC236}">
                <a16:creationId xmlns:a16="http://schemas.microsoft.com/office/drawing/2014/main" id="{15849A7A-89FA-2159-0725-9669A2FEB065}"/>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4">
            <a:extLst>
              <a:ext uri="{FF2B5EF4-FFF2-40B4-BE49-F238E27FC236}">
                <a16:creationId xmlns:a16="http://schemas.microsoft.com/office/drawing/2014/main" id="{947DD7B6-4AD6-4142-BDD4-6AFDDE7F86C4}"/>
              </a:ext>
            </a:extLst>
          </p:cNvPr>
          <p:cNvSpPr>
            <a:spLocks noChangeArrowheads="1"/>
          </p:cNvSpPr>
          <p:nvPr/>
        </p:nvSpPr>
        <p:spPr bwMode="auto">
          <a:xfrm>
            <a:off x="472441" y="1052917"/>
            <a:ext cx="10515599" cy="490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Clr>
                <a:srgbClr val="FFFFFF"/>
              </a:buClr>
              <a:buSzPct val="100000"/>
              <a:buFont typeface="Arial" pitchFamily="34" charset="0"/>
              <a:buNone/>
              <a:defRPr/>
            </a:pPr>
            <a:endParaRPr lang="en-US" sz="800" dirty="0">
              <a:solidFill>
                <a:schemeClr val="tx1"/>
              </a:solidFill>
              <a:latin typeface="Calibri"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1800" dirty="0">
              <a:latin typeface="Tahoma" panose="020B0604030504040204" pitchFamily="34" charset="0"/>
              <a:ea typeface="Tahoma" panose="020B0604030504040204" pitchFamily="34" charset="0"/>
              <a:cs typeface="Tahoma" panose="020B0604030504040204" pitchFamily="34" charset="0"/>
              <a:sym typeface="Calibri" pitchFamily="34" charset="0"/>
            </a:endParaRPr>
          </a:p>
        </p:txBody>
      </p:sp>
      <p:sp>
        <p:nvSpPr>
          <p:cNvPr id="6" name="Content Placeholder 2">
            <a:extLst>
              <a:ext uri="{FF2B5EF4-FFF2-40B4-BE49-F238E27FC236}">
                <a16:creationId xmlns:a16="http://schemas.microsoft.com/office/drawing/2014/main" id="{BF8FEE8F-D167-4D77-AADD-659EFBF5E6BC}"/>
              </a:ext>
            </a:extLst>
          </p:cNvPr>
          <p:cNvSpPr txBox="1">
            <a:spLocks/>
          </p:cNvSpPr>
          <p:nvPr/>
        </p:nvSpPr>
        <p:spPr>
          <a:xfrm>
            <a:off x="472440" y="1116958"/>
            <a:ext cx="10173893" cy="460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Clr>
                <a:srgbClr val="AA2B1E"/>
              </a:buClr>
              <a:buSzPct val="85000"/>
              <a:buFont typeface="Wingdings" panose="05000000000000000000" pitchFamily="2" charset="2"/>
              <a:buChar char="§"/>
              <a:defRPr/>
            </a:pPr>
            <a:endParaRPr lang="en-US" sz="1500" dirty="0">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endParaRPr>
          </a:p>
        </p:txBody>
      </p:sp>
      <p:pic>
        <p:nvPicPr>
          <p:cNvPr id="5" name="Picture 4">
            <a:extLst>
              <a:ext uri="{FF2B5EF4-FFF2-40B4-BE49-F238E27FC236}">
                <a16:creationId xmlns:a16="http://schemas.microsoft.com/office/drawing/2014/main" id="{CEADEDE5-68C3-41AD-8C65-3B251D6EB927}"/>
              </a:ext>
            </a:extLst>
          </p:cNvPr>
          <p:cNvPicPr>
            <a:picLocks noChangeAspect="1"/>
          </p:cNvPicPr>
          <p:nvPr/>
        </p:nvPicPr>
        <p:blipFill>
          <a:blip r:embed="rId6"/>
          <a:stretch>
            <a:fillRect/>
          </a:stretch>
        </p:blipFill>
        <p:spPr>
          <a:xfrm>
            <a:off x="1118586" y="1052917"/>
            <a:ext cx="9357064" cy="4752166"/>
          </a:xfrm>
          <a:prstGeom prst="rect">
            <a:avLst/>
          </a:prstGeom>
        </p:spPr>
      </p:pic>
      <p:pic>
        <p:nvPicPr>
          <p:cNvPr id="7" name="Audio 6">
            <a:hlinkClick r:id="" action="ppaction://media"/>
            <a:extLst>
              <a:ext uri="{FF2B5EF4-FFF2-40B4-BE49-F238E27FC236}">
                <a16:creationId xmlns:a16="http://schemas.microsoft.com/office/drawing/2014/main" id="{D26B1836-9F95-473F-85D6-D323863C8B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36773621"/>
      </p:ext>
    </p:extLst>
  </p:cSld>
  <p:clrMapOvr>
    <a:masterClrMapping/>
  </p:clrMapOvr>
  <mc:AlternateContent xmlns:mc="http://schemas.openxmlformats.org/markup-compatibility/2006" xmlns:p14="http://schemas.microsoft.com/office/powerpoint/2010/main">
    <mc:Choice Requires="p14">
      <p:transition spd="slow" p14:dur="2000" advTm="35534"/>
    </mc:Choice>
    <mc:Fallback xmlns="">
      <p:transition spd="slow" advTm="35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Medicaid HMO Plan Types</a:t>
            </a:r>
          </a:p>
        </p:txBody>
      </p:sp>
      <p:pic>
        <p:nvPicPr>
          <p:cNvPr id="2" name="Picture 1">
            <a:extLst>
              <a:ext uri="{FF2B5EF4-FFF2-40B4-BE49-F238E27FC236}">
                <a16:creationId xmlns:a16="http://schemas.microsoft.com/office/drawing/2014/main" id="{15849A7A-89FA-2159-0725-9669A2FEB065}"/>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4">
            <a:extLst>
              <a:ext uri="{FF2B5EF4-FFF2-40B4-BE49-F238E27FC236}">
                <a16:creationId xmlns:a16="http://schemas.microsoft.com/office/drawing/2014/main" id="{947DD7B6-4AD6-4142-BDD4-6AFDDE7F86C4}"/>
              </a:ext>
            </a:extLst>
          </p:cNvPr>
          <p:cNvSpPr>
            <a:spLocks noChangeArrowheads="1"/>
          </p:cNvSpPr>
          <p:nvPr/>
        </p:nvSpPr>
        <p:spPr bwMode="auto">
          <a:xfrm>
            <a:off x="472441" y="1052917"/>
            <a:ext cx="10515599" cy="490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Clr>
                <a:srgbClr val="FFFFFF"/>
              </a:buClr>
              <a:buSzPct val="100000"/>
              <a:buFont typeface="Arial" pitchFamily="34" charset="0"/>
              <a:buNone/>
              <a:defRPr/>
            </a:pPr>
            <a:endParaRPr lang="en-US" sz="800" dirty="0">
              <a:solidFill>
                <a:schemeClr val="tx1"/>
              </a:solidFill>
              <a:latin typeface="Calibri"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1800" dirty="0">
              <a:latin typeface="Tahoma" panose="020B0604030504040204" pitchFamily="34" charset="0"/>
              <a:ea typeface="Tahoma" panose="020B0604030504040204" pitchFamily="34" charset="0"/>
              <a:cs typeface="Tahoma" panose="020B0604030504040204" pitchFamily="34" charset="0"/>
              <a:sym typeface="Calibri" pitchFamily="34" charset="0"/>
            </a:endParaRPr>
          </a:p>
        </p:txBody>
      </p:sp>
      <p:sp>
        <p:nvSpPr>
          <p:cNvPr id="9" name="Rectangle 8">
            <a:extLst>
              <a:ext uri="{FF2B5EF4-FFF2-40B4-BE49-F238E27FC236}">
                <a16:creationId xmlns:a16="http://schemas.microsoft.com/office/drawing/2014/main" id="{CDC3D960-152E-4DC8-98E0-7EF1E17B1698}"/>
              </a:ext>
            </a:extLst>
          </p:cNvPr>
          <p:cNvSpPr/>
          <p:nvPr/>
        </p:nvSpPr>
        <p:spPr>
          <a:xfrm>
            <a:off x="472440" y="1253247"/>
            <a:ext cx="10970259" cy="3207032"/>
          </a:xfrm>
          <a:prstGeom prst="rect">
            <a:avLst/>
          </a:prstGeom>
        </p:spPr>
        <p:txBody>
          <a:bodyPr wrap="square">
            <a:spAutoFit/>
          </a:bodyPr>
          <a:lstStyle/>
          <a:p>
            <a:pPr fontAlgn="base">
              <a:lnSpc>
                <a:spcPct val="80000"/>
              </a:lnSpc>
              <a:spcBef>
                <a:spcPts val="800"/>
              </a:spcBef>
              <a:spcAft>
                <a:spcPct val="0"/>
              </a:spcAft>
              <a:buClr>
                <a:schemeClr val="accent2">
                  <a:lumMod val="75000"/>
                </a:schemeClr>
              </a:buClr>
              <a:buSzPct val="100000"/>
            </a:pPr>
            <a:r>
              <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In Texas, there are </a:t>
            </a:r>
            <a:r>
              <a:rPr lang="en-US"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four Medicaid HMO plan types </a:t>
            </a:r>
            <a:r>
              <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(also known as </a:t>
            </a:r>
            <a:r>
              <a:rPr lang="en-US"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plans</a:t>
            </a:r>
            <a:r>
              <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 or </a:t>
            </a:r>
            <a:r>
              <a:rPr lang="en-US"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programs</a:t>
            </a:r>
            <a:r>
              <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 The type of Medicaid HMO plan clients are enrolled into depends on certain factors.</a:t>
            </a:r>
          </a:p>
          <a:p>
            <a:pPr marL="342900" indent="-342900" fontAlgn="base">
              <a:lnSpc>
                <a:spcPct val="80000"/>
              </a:lnSpc>
              <a:spcBef>
                <a:spcPts val="800"/>
              </a:spcBef>
              <a:spcAft>
                <a:spcPct val="0"/>
              </a:spcAft>
              <a:buClr>
                <a:schemeClr val="accent2">
                  <a:lumMod val="75000"/>
                </a:schemeClr>
              </a:buClr>
              <a:buSzPct val="100000"/>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342900" indent="-342900" fontAlgn="base">
              <a:lnSpc>
                <a:spcPct val="80000"/>
              </a:lnSpc>
              <a:spcBef>
                <a:spcPts val="800"/>
              </a:spcBef>
              <a:spcAft>
                <a:spcPct val="0"/>
              </a:spcAft>
              <a:buClr>
                <a:schemeClr val="accent2">
                  <a:lumMod val="75000"/>
                </a:schemeClr>
              </a:buClr>
              <a:buSzPct val="100000"/>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342900" indent="-342900" fontAlgn="base">
              <a:lnSpc>
                <a:spcPct val="80000"/>
              </a:lnSpc>
              <a:spcBef>
                <a:spcPts val="800"/>
              </a:spcBef>
              <a:spcAft>
                <a:spcPct val="0"/>
              </a:spcAft>
              <a:buClr>
                <a:schemeClr val="accent2">
                  <a:lumMod val="75000"/>
                </a:schemeClr>
              </a:buClr>
              <a:buSzPct val="100000"/>
              <a:buFont typeface="Wingdings" panose="05000000000000000000" pitchFamily="2" charset="2"/>
              <a:buChar char="§"/>
            </a:pPr>
            <a:r>
              <a:rPr lang="en-US"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S</a:t>
            </a:r>
            <a:r>
              <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tate of </a:t>
            </a:r>
            <a:r>
              <a:rPr lang="en-US"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T</a:t>
            </a:r>
            <a:r>
              <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exas </a:t>
            </a:r>
            <a:r>
              <a:rPr lang="en-US"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A</a:t>
            </a:r>
            <a:r>
              <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ccess </a:t>
            </a:r>
            <a:r>
              <a:rPr lang="en-US"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R</a:t>
            </a:r>
            <a:r>
              <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eform (</a:t>
            </a:r>
            <a:r>
              <a:rPr lang="en-US"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STAR</a:t>
            </a:r>
            <a:r>
              <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a:t>
            </a:r>
          </a:p>
          <a:p>
            <a:pPr marL="342900" indent="-342900" fontAlgn="base">
              <a:lnSpc>
                <a:spcPct val="80000"/>
              </a:lnSpc>
              <a:spcBef>
                <a:spcPts val="800"/>
              </a:spcBef>
              <a:spcAft>
                <a:spcPct val="0"/>
              </a:spcAft>
              <a:buClr>
                <a:schemeClr val="accent2">
                  <a:lumMod val="75000"/>
                </a:schemeClr>
              </a:buClr>
              <a:buSzPct val="100000"/>
              <a:buFont typeface="Wingdings" panose="05000000000000000000" pitchFamily="2" charset="2"/>
              <a:buChar char="§"/>
            </a:pPr>
            <a:endPar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342900" indent="-342900" fontAlgn="base">
              <a:lnSpc>
                <a:spcPct val="80000"/>
              </a:lnSpc>
              <a:spcBef>
                <a:spcPts val="800"/>
              </a:spcBef>
              <a:spcAft>
                <a:spcPct val="0"/>
              </a:spcAft>
              <a:buClr>
                <a:schemeClr val="accent2">
                  <a:lumMod val="75000"/>
                </a:schemeClr>
              </a:buClr>
              <a:buSzPct val="100000"/>
              <a:buFont typeface="Wingdings" panose="05000000000000000000" pitchFamily="2" charset="2"/>
              <a:buChar char="§"/>
            </a:pPr>
            <a:r>
              <a:rPr lang="en-US"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STAR+PLUS</a:t>
            </a:r>
          </a:p>
          <a:p>
            <a:pPr marL="342900" indent="-342900" fontAlgn="base">
              <a:lnSpc>
                <a:spcPct val="80000"/>
              </a:lnSpc>
              <a:spcBef>
                <a:spcPts val="800"/>
              </a:spcBef>
              <a:spcAft>
                <a:spcPct val="0"/>
              </a:spcAft>
              <a:buClr>
                <a:schemeClr val="accent2">
                  <a:lumMod val="75000"/>
                </a:schemeClr>
              </a:buClr>
              <a:buSzPct val="100000"/>
              <a:buFont typeface="Wingdings" panose="05000000000000000000" pitchFamily="2" charset="2"/>
              <a:buChar char="§"/>
            </a:pPr>
            <a:endPar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342900" indent="-342900" fontAlgn="base">
              <a:lnSpc>
                <a:spcPct val="80000"/>
              </a:lnSpc>
              <a:spcBef>
                <a:spcPts val="800"/>
              </a:spcBef>
              <a:spcAft>
                <a:spcPct val="0"/>
              </a:spcAft>
              <a:buClr>
                <a:schemeClr val="accent2">
                  <a:lumMod val="75000"/>
                </a:schemeClr>
              </a:buClr>
              <a:buSzPct val="100000"/>
              <a:buFont typeface="Wingdings" panose="05000000000000000000" pitchFamily="2" charset="2"/>
              <a:buChar char="§"/>
            </a:pPr>
            <a:r>
              <a:rPr lang="en-US"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STAR Kids</a:t>
            </a:r>
          </a:p>
          <a:p>
            <a:pPr fontAlgn="base">
              <a:lnSpc>
                <a:spcPct val="80000"/>
              </a:lnSpc>
              <a:spcBef>
                <a:spcPts val="800"/>
              </a:spcBef>
              <a:spcAft>
                <a:spcPct val="0"/>
              </a:spcAft>
              <a:buClr>
                <a:schemeClr val="accent2">
                  <a:lumMod val="75000"/>
                </a:schemeClr>
              </a:buClr>
              <a:buSzPct val="100000"/>
            </a:pPr>
            <a:endParaRPr lang="en-US"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342900" indent="-342900" fontAlgn="base">
              <a:lnSpc>
                <a:spcPct val="80000"/>
              </a:lnSpc>
              <a:spcBef>
                <a:spcPts val="800"/>
              </a:spcBef>
              <a:spcAft>
                <a:spcPct val="0"/>
              </a:spcAft>
              <a:buClr>
                <a:schemeClr val="accent2">
                  <a:lumMod val="75000"/>
                </a:schemeClr>
              </a:buClr>
              <a:buSzPct val="100000"/>
              <a:buFont typeface="Wingdings" panose="05000000000000000000" pitchFamily="2" charset="2"/>
              <a:buChar char="§"/>
            </a:pPr>
            <a:r>
              <a:rPr lang="en-US"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STAR Health</a:t>
            </a:r>
            <a:endPar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p:txBody>
      </p:sp>
      <p:pic>
        <p:nvPicPr>
          <p:cNvPr id="3" name="Audio 2">
            <a:hlinkClick r:id="" action="ppaction://media"/>
            <a:extLst>
              <a:ext uri="{FF2B5EF4-FFF2-40B4-BE49-F238E27FC236}">
                <a16:creationId xmlns:a16="http://schemas.microsoft.com/office/drawing/2014/main" id="{C8478A20-3B21-4E4A-A6C0-2A0F5DEBD5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11534692"/>
      </p:ext>
    </p:extLst>
  </p:cSld>
  <p:clrMapOvr>
    <a:masterClrMapping/>
  </p:clrMapOvr>
  <mc:AlternateContent xmlns:mc="http://schemas.openxmlformats.org/markup-compatibility/2006" xmlns:p14="http://schemas.microsoft.com/office/powerpoint/2010/main">
    <mc:Choice Requires="p14">
      <p:transition spd="slow" p14:dur="2000" advTm="36006"/>
    </mc:Choice>
    <mc:Fallback xmlns="">
      <p:transition spd="slow" advTm="36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Medicaid HMO Plan Types</a:t>
            </a:r>
          </a:p>
        </p:txBody>
      </p:sp>
      <p:sp>
        <p:nvSpPr>
          <p:cNvPr id="8" name="Rectangle 4">
            <a:extLst>
              <a:ext uri="{FF2B5EF4-FFF2-40B4-BE49-F238E27FC236}">
                <a16:creationId xmlns:a16="http://schemas.microsoft.com/office/drawing/2014/main" id="{947DD7B6-4AD6-4142-BDD4-6AFDDE7F86C4}"/>
              </a:ext>
            </a:extLst>
          </p:cNvPr>
          <p:cNvSpPr>
            <a:spLocks noChangeArrowheads="1"/>
          </p:cNvSpPr>
          <p:nvPr/>
        </p:nvSpPr>
        <p:spPr bwMode="auto">
          <a:xfrm>
            <a:off x="472441" y="1052917"/>
            <a:ext cx="10515599" cy="490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Clr>
                <a:srgbClr val="FFFFFF"/>
              </a:buClr>
              <a:buSzPct val="100000"/>
              <a:buFont typeface="Arial" pitchFamily="34" charset="0"/>
              <a:buNone/>
              <a:defRPr/>
            </a:pPr>
            <a:endParaRPr lang="en-US" sz="800" dirty="0">
              <a:solidFill>
                <a:schemeClr val="tx1"/>
              </a:solidFill>
              <a:latin typeface="Calibri"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1800" dirty="0">
              <a:latin typeface="Tahoma" panose="020B0604030504040204" pitchFamily="34" charset="0"/>
              <a:ea typeface="Tahoma" panose="020B0604030504040204" pitchFamily="34" charset="0"/>
              <a:cs typeface="Tahoma" panose="020B0604030504040204" pitchFamily="34" charset="0"/>
              <a:sym typeface="Calibri" pitchFamily="34" charset="0"/>
            </a:endParaRPr>
          </a:p>
        </p:txBody>
      </p:sp>
      <p:sp>
        <p:nvSpPr>
          <p:cNvPr id="5" name="TextBox 4">
            <a:extLst>
              <a:ext uri="{FF2B5EF4-FFF2-40B4-BE49-F238E27FC236}">
                <a16:creationId xmlns:a16="http://schemas.microsoft.com/office/drawing/2014/main" id="{F84E495B-9BF9-4CAC-B348-4367B5BE3BB4}"/>
              </a:ext>
            </a:extLst>
          </p:cNvPr>
          <p:cNvSpPr txBox="1"/>
          <p:nvPr/>
        </p:nvSpPr>
        <p:spPr>
          <a:xfrm>
            <a:off x="357029" y="6337178"/>
            <a:ext cx="8494007" cy="369332"/>
          </a:xfrm>
          <a:prstGeom prst="rect">
            <a:avLst/>
          </a:prstGeom>
          <a:noFill/>
        </p:spPr>
        <p:txBody>
          <a:bodyPr wrap="square" rtlCol="0">
            <a:spAutoFit/>
          </a:bodyPr>
          <a:lstStyle/>
          <a:p>
            <a:r>
              <a:rPr lang="en-US" sz="1400" b="1" i="1" dirty="0">
                <a:latin typeface="Tahoma" panose="020B0604030504040204" pitchFamily="34" charset="0"/>
                <a:ea typeface="Tahoma" panose="020B0604030504040204" pitchFamily="34" charset="0"/>
                <a:cs typeface="Tahoma" panose="020B0604030504040204" pitchFamily="34" charset="0"/>
              </a:rPr>
              <a:t>Resource:</a:t>
            </a:r>
            <a:r>
              <a:rPr lang="en-US" dirty="0"/>
              <a:t> </a:t>
            </a:r>
            <a:r>
              <a:rPr lang="en-US" sz="1400" dirty="0">
                <a:latin typeface="Tahoma" panose="020B0604030504040204" pitchFamily="34" charset="0"/>
                <a:ea typeface="Tahoma" panose="020B0604030504040204" pitchFamily="34" charset="0"/>
                <a:cs typeface="Tahoma" panose="020B0604030504040204" pitchFamily="34" charset="0"/>
                <a:hlinkClick r:id="rId4"/>
              </a:rPr>
              <a:t>https://www.hhs.texas.gov/services/questions-about-your-benefits</a:t>
            </a:r>
            <a:r>
              <a:rPr lang="en-US" sz="1400" dirty="0">
                <a:latin typeface="Tahoma" panose="020B0604030504040204" pitchFamily="34" charset="0"/>
                <a:ea typeface="Tahoma" panose="020B0604030504040204" pitchFamily="34" charset="0"/>
                <a:cs typeface="Tahoma" panose="020B0604030504040204" pitchFamily="34" charset="0"/>
              </a:rPr>
              <a:t> </a:t>
            </a:r>
          </a:p>
        </p:txBody>
      </p:sp>
      <p:sp>
        <p:nvSpPr>
          <p:cNvPr id="14" name="Rectangle 13">
            <a:extLst>
              <a:ext uri="{FF2B5EF4-FFF2-40B4-BE49-F238E27FC236}">
                <a16:creationId xmlns:a16="http://schemas.microsoft.com/office/drawing/2014/main" id="{8FB9F0D3-852A-4D80-93FA-CA7AA33B553F}"/>
              </a:ext>
            </a:extLst>
          </p:cNvPr>
          <p:cNvSpPr/>
          <p:nvPr/>
        </p:nvSpPr>
        <p:spPr>
          <a:xfrm>
            <a:off x="879348" y="944188"/>
            <a:ext cx="9701784" cy="52790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14">
            <a:extLst>
              <a:ext uri="{FF2B5EF4-FFF2-40B4-BE49-F238E27FC236}">
                <a16:creationId xmlns:a16="http://schemas.microsoft.com/office/drawing/2014/main" id="{25835A6D-5B69-41B5-AB21-9913B81631D3}"/>
              </a:ext>
            </a:extLst>
          </p:cNvPr>
          <p:cNvGraphicFramePr>
            <a:graphicFrameLocks noGrp="1"/>
          </p:cNvGraphicFramePr>
          <p:nvPr>
            <p:extLst>
              <p:ext uri="{D42A27DB-BD31-4B8C-83A1-F6EECF244321}">
                <p14:modId xmlns:p14="http://schemas.microsoft.com/office/powerpoint/2010/main" val="1677507864"/>
              </p:ext>
            </p:extLst>
          </p:nvPr>
        </p:nvGraphicFramePr>
        <p:xfrm>
          <a:off x="969264" y="985421"/>
          <a:ext cx="9521952" cy="5167784"/>
        </p:xfrm>
        <a:graphic>
          <a:graphicData uri="http://schemas.openxmlformats.org/drawingml/2006/table">
            <a:tbl>
              <a:tblPr/>
              <a:tblGrid>
                <a:gridCol w="2179837">
                  <a:extLst>
                    <a:ext uri="{9D8B030D-6E8A-4147-A177-3AD203B41FA5}">
                      <a16:colId xmlns:a16="http://schemas.microsoft.com/office/drawing/2014/main" val="4264944430"/>
                    </a:ext>
                  </a:extLst>
                </a:gridCol>
                <a:gridCol w="2133829">
                  <a:extLst>
                    <a:ext uri="{9D8B030D-6E8A-4147-A177-3AD203B41FA5}">
                      <a16:colId xmlns:a16="http://schemas.microsoft.com/office/drawing/2014/main" val="4183647724"/>
                    </a:ext>
                  </a:extLst>
                </a:gridCol>
                <a:gridCol w="2604143">
                  <a:extLst>
                    <a:ext uri="{9D8B030D-6E8A-4147-A177-3AD203B41FA5}">
                      <a16:colId xmlns:a16="http://schemas.microsoft.com/office/drawing/2014/main" val="1046716213"/>
                    </a:ext>
                  </a:extLst>
                </a:gridCol>
                <a:gridCol w="2604143">
                  <a:extLst>
                    <a:ext uri="{9D8B030D-6E8A-4147-A177-3AD203B41FA5}">
                      <a16:colId xmlns:a16="http://schemas.microsoft.com/office/drawing/2014/main" val="2470723503"/>
                    </a:ext>
                  </a:extLst>
                </a:gridCol>
              </a:tblGrid>
              <a:tr h="412904">
                <a:tc>
                  <a:txBody>
                    <a:bodyPr/>
                    <a:lstStyle/>
                    <a:p>
                      <a:pPr algn="ctr" fontAlgn="base"/>
                      <a:r>
                        <a:rPr lang="en-US" b="1" i="0" dirty="0">
                          <a:solidFill>
                            <a:srgbClr val="FFFFFF"/>
                          </a:solidFill>
                          <a:effectLst/>
                          <a:latin typeface="Tahoma" panose="020B0604030504040204" pitchFamily="34" charset="0"/>
                          <a:ea typeface="Tahoma" panose="020B0604030504040204" pitchFamily="34" charset="0"/>
                          <a:cs typeface="Tahoma" panose="020B0604030504040204" pitchFamily="34" charset="0"/>
                        </a:rPr>
                        <a:t>STAR</a:t>
                      </a:r>
                    </a:p>
                  </a:txBody>
                  <a:tcPr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B86747"/>
                    </a:solidFill>
                  </a:tcPr>
                </a:tc>
                <a:tc>
                  <a:txBody>
                    <a:bodyPr/>
                    <a:lstStyle/>
                    <a:p>
                      <a:pPr marL="0" algn="ctr" defTabSz="914400" rtl="0" eaLnBrk="1" fontAlgn="base" latinLnBrk="0" hangingPunct="1"/>
                      <a:r>
                        <a:rPr lang="en-US" sz="1800" b="1" i="0" u="none" strike="noStrike" kern="1200" dirty="0">
                          <a:solidFill>
                            <a:srgbClr val="FFFFFF"/>
                          </a:solidFill>
                          <a:effectLst/>
                          <a:latin typeface="Tahoma" panose="020B0604030504040204" pitchFamily="34" charset="0"/>
                          <a:ea typeface="Tahoma" panose="020B0604030504040204" pitchFamily="34" charset="0"/>
                          <a:cs typeface="Tahoma" panose="020B0604030504040204" pitchFamily="34" charset="0"/>
                        </a:rPr>
                        <a:t>STAR+PLUS</a:t>
                      </a:r>
                    </a:p>
                  </a:txBody>
                  <a:tcPr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B86747"/>
                    </a:solidFill>
                  </a:tcPr>
                </a:tc>
                <a:tc>
                  <a:txBody>
                    <a:bodyPr/>
                    <a:lstStyle/>
                    <a:p>
                      <a:pPr marL="0" algn="ctr" defTabSz="914400" rtl="0" eaLnBrk="1" fontAlgn="base" latinLnBrk="0" hangingPunct="1"/>
                      <a:r>
                        <a:rPr lang="en-US" sz="1800" b="1" i="0" u="none" strike="noStrike" kern="1200" dirty="0">
                          <a:solidFill>
                            <a:srgbClr val="FFFFFF"/>
                          </a:solidFill>
                          <a:effectLst/>
                          <a:latin typeface="Tahoma" panose="020B0604030504040204" pitchFamily="34" charset="0"/>
                          <a:ea typeface="Tahoma" panose="020B0604030504040204" pitchFamily="34" charset="0"/>
                          <a:cs typeface="Tahoma" panose="020B0604030504040204" pitchFamily="34" charset="0"/>
                        </a:rPr>
                        <a:t>STAR KIDS</a:t>
                      </a:r>
                    </a:p>
                  </a:txBody>
                  <a:tcPr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B86747"/>
                    </a:solidFill>
                  </a:tcPr>
                </a:tc>
                <a:tc>
                  <a:txBody>
                    <a:bodyPr/>
                    <a:lstStyle/>
                    <a:p>
                      <a:pPr marL="0" algn="ctr" defTabSz="914400" rtl="0" eaLnBrk="1" fontAlgn="base" latinLnBrk="0" hangingPunct="1"/>
                      <a:r>
                        <a:rPr lang="en-US" sz="1800" b="1" i="0" u="none" strike="noStrike" kern="1200" dirty="0">
                          <a:solidFill>
                            <a:srgbClr val="FFFFFF"/>
                          </a:solidFill>
                          <a:effectLst/>
                          <a:latin typeface="Tahoma" panose="020B0604030504040204" pitchFamily="34" charset="0"/>
                          <a:ea typeface="Tahoma" panose="020B0604030504040204" pitchFamily="34" charset="0"/>
                          <a:cs typeface="Tahoma" panose="020B0604030504040204" pitchFamily="34" charset="0"/>
                        </a:rPr>
                        <a:t>STAR HEALTH</a:t>
                      </a:r>
                    </a:p>
                  </a:txBody>
                  <a:tcPr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B86747"/>
                    </a:solidFill>
                  </a:tcPr>
                </a:tc>
                <a:extLst>
                  <a:ext uri="{0D108BD9-81ED-4DB2-BD59-A6C34878D82A}">
                    <a16:rowId xmlns:a16="http://schemas.microsoft.com/office/drawing/2014/main" val="3464167350"/>
                  </a:ext>
                </a:extLst>
              </a:tr>
              <a:tr h="1113088">
                <a:tc>
                  <a:txBody>
                    <a:bodyPr/>
                    <a:lstStyle/>
                    <a:p>
                      <a:pPr algn="ctr" fontAlgn="base"/>
                      <a:r>
                        <a:rPr lang="en-US" sz="1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For clients who are not chronically ill or disabled.</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0" i="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For clients who </a:t>
                      </a:r>
                      <a:r>
                        <a:rPr lang="en-US" sz="1400" b="0" i="0" u="sng"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are</a:t>
                      </a:r>
                      <a:r>
                        <a:rPr lang="en-US" sz="1400" b="0" i="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chronically ill or disabled.</a:t>
                      </a:r>
                    </a:p>
                    <a:p>
                      <a:pPr algn="ctr" fontAlgn="base"/>
                      <a:endParaRPr lang="en-US"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0" i="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Calibri" pitchFamily="34" charset="0"/>
                        </a:rPr>
                        <a:t>For </a:t>
                      </a:r>
                      <a:r>
                        <a:rPr lang="en-US" sz="1400" b="0" i="0" u="sng"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Calibri" pitchFamily="34" charset="0"/>
                        </a:rPr>
                        <a:t>youth aged 20 years and younger</a:t>
                      </a:r>
                      <a:r>
                        <a:rPr lang="en-US" sz="1400" b="0" i="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Calibri" pitchFamily="34" charset="0"/>
                        </a:rPr>
                        <a:t> who </a:t>
                      </a:r>
                      <a:r>
                        <a:rPr lang="en-US" sz="1400" b="0" i="0" u="sng"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Calibri" pitchFamily="34" charset="0"/>
                        </a:rPr>
                        <a:t>are</a:t>
                      </a:r>
                      <a:r>
                        <a:rPr lang="en-US" sz="1400" b="0" i="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Calibri" pitchFamily="34" charset="0"/>
                        </a:rPr>
                        <a:t> chronically ill or disabled.</a:t>
                      </a:r>
                    </a:p>
                    <a:p>
                      <a:pPr algn="ctr" fontAlgn="auto"/>
                      <a:endParaRPr lang="en-US" sz="1800" b="0" i="0" dirty="0">
                        <a:solidFill>
                          <a:srgbClr val="000000"/>
                        </a:solidFill>
                        <a:effectLst/>
                        <a:latin typeface="Calibri" panose="020F0502020204030204" pitchFamily="34" charset="0"/>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0" i="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For children aged 18 and younger in the Texas Department of Family and Protective Services conservatorship;</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87859918"/>
                  </a:ext>
                </a:extLst>
              </a:tr>
              <a:tr h="1376715">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0" i="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Calibri" pitchFamily="34" charset="0"/>
                        </a:rPr>
                        <a:t>STAR typically covers clients who receive Temporary Assistance for Needy Families, pregnant women, children and newborns.</a:t>
                      </a:r>
                      <a:endParaRPr lang="en-US" sz="1400" b="0" i="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0" i="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Calibri" pitchFamily="34" charset="0"/>
                        </a:rPr>
                        <a:t>Many times, clients under STAR+PLUS receive supplemental security income (SSI).</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Calibri" pitchFamily="34" charset="0"/>
                        </a:rPr>
                        <a:t>Clients must also receive SSI and meet certain other criteria.</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0" i="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For children in the Adoption Assistance or Permanency Care Assistance program who are transitioning from STAR Health to STAR or STAR Kids;</a:t>
                      </a:r>
                    </a:p>
                    <a:p>
                      <a:pPr marL="0" algn="ctr" defTabSz="914400" rtl="0" eaLnBrk="1" fontAlgn="base" latinLnBrk="0" hangingPunct="1"/>
                      <a:endParaRPr lang="en-US" sz="1800" b="0" i="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4179249803"/>
                  </a:ext>
                </a:extLst>
              </a:tr>
              <a:tr h="1113088">
                <a:tc>
                  <a:txBody>
                    <a:bodyPr/>
                    <a:lstStyle/>
                    <a:p>
                      <a:pPr algn="ctr" fontAlgn="auto"/>
                      <a:endParaRPr lang="en-US" sz="1800" b="0" i="0" dirty="0">
                        <a:solidFill>
                          <a:srgbClr val="000000"/>
                        </a:solidFill>
                        <a:effectLst/>
                        <a:latin typeface="Calibri" panose="020F0502020204030204" pitchFamily="34" charset="0"/>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ctr" fontAlgn="base"/>
                      <a:endParaRPr lang="en-US"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l" fontAlgn="auto"/>
                      <a:endParaRPr lang="en-US" sz="1800" b="0" i="0" dirty="0">
                        <a:solidFill>
                          <a:schemeClr val="tx1"/>
                        </a:solidFill>
                        <a:effectLst/>
                        <a:latin typeface="Calibri" panose="020F0502020204030204" pitchFamily="34" charset="0"/>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0" i="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For youth aged 21 years and younger with voluntary extended foster care placement agreements (Extended Foster Care);</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116946211"/>
                  </a:ext>
                </a:extLst>
              </a:tr>
              <a:tr h="9666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i="0" dirty="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ctr" fontAlgn="base"/>
                      <a:endParaRPr lang="en-US"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l" fontAlgn="auto"/>
                      <a:endParaRPr lang="en-US" sz="1800" b="0" i="0" dirty="0">
                        <a:solidFill>
                          <a:schemeClr val="tx1"/>
                        </a:solidFill>
                        <a:effectLst/>
                        <a:latin typeface="Calibri" panose="020F0502020204030204" pitchFamily="34" charset="0"/>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0" i="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For youth aged 20 and younger who are Former Foster Care Children.</a:t>
                      </a:r>
                      <a:endParaRPr lang="en-US" sz="1400" b="0" i="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Calibri" pitchFamily="34" charset="0"/>
                      </a:endParaRPr>
                    </a:p>
                    <a:p>
                      <a:pPr algn="l" fontAlgn="auto"/>
                      <a:endParaRPr lang="en-US" sz="1800" b="0" i="0" dirty="0">
                        <a:solidFill>
                          <a:srgbClr val="000000"/>
                        </a:solidFill>
                        <a:effectLst/>
                        <a:latin typeface="Calibri" panose="020F0502020204030204" pitchFamily="34" charset="0"/>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695555615"/>
                  </a:ext>
                </a:extLst>
              </a:tr>
            </a:tbl>
          </a:graphicData>
        </a:graphic>
      </p:graphicFrame>
      <p:pic>
        <p:nvPicPr>
          <p:cNvPr id="17" name="Audio 16">
            <a:hlinkClick r:id="" action="ppaction://media"/>
            <a:extLst>
              <a:ext uri="{FF2B5EF4-FFF2-40B4-BE49-F238E27FC236}">
                <a16:creationId xmlns:a16="http://schemas.microsoft.com/office/drawing/2014/main" id="{3D202F1E-8FB8-4EBE-9D7F-847E44BC39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29746453"/>
      </p:ext>
    </p:extLst>
  </p:cSld>
  <p:clrMapOvr>
    <a:masterClrMapping/>
  </p:clrMapOvr>
  <mc:AlternateContent xmlns:mc="http://schemas.openxmlformats.org/markup-compatibility/2006" xmlns:p14="http://schemas.microsoft.com/office/powerpoint/2010/main">
    <mc:Choice Requires="p14">
      <p:transition spd="slow" p14:dur="2000" advTm="86054"/>
    </mc:Choice>
    <mc:Fallback xmlns="">
      <p:transition spd="slow" advTm="86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Medicaid HMO Plan Types</a:t>
            </a:r>
          </a:p>
        </p:txBody>
      </p:sp>
      <p:sp>
        <p:nvSpPr>
          <p:cNvPr id="8" name="Rectangle 4">
            <a:extLst>
              <a:ext uri="{FF2B5EF4-FFF2-40B4-BE49-F238E27FC236}">
                <a16:creationId xmlns:a16="http://schemas.microsoft.com/office/drawing/2014/main" id="{947DD7B6-4AD6-4142-BDD4-6AFDDE7F86C4}"/>
              </a:ext>
            </a:extLst>
          </p:cNvPr>
          <p:cNvSpPr>
            <a:spLocks noChangeArrowheads="1"/>
          </p:cNvSpPr>
          <p:nvPr/>
        </p:nvSpPr>
        <p:spPr bwMode="auto">
          <a:xfrm>
            <a:off x="472441" y="1052917"/>
            <a:ext cx="10515599" cy="490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Clr>
                <a:srgbClr val="FFFFFF"/>
              </a:buClr>
              <a:buSzPct val="100000"/>
              <a:buFont typeface="Arial" pitchFamily="34" charset="0"/>
              <a:buNone/>
              <a:defRPr/>
            </a:pPr>
            <a:endParaRPr lang="en-US" sz="800" dirty="0">
              <a:solidFill>
                <a:schemeClr val="tx1"/>
              </a:solidFill>
              <a:latin typeface="Calibri"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1800" dirty="0">
              <a:latin typeface="Tahoma" panose="020B0604030504040204" pitchFamily="34" charset="0"/>
              <a:ea typeface="Tahoma" panose="020B0604030504040204" pitchFamily="34" charset="0"/>
              <a:cs typeface="Tahoma" panose="020B0604030504040204" pitchFamily="34" charset="0"/>
              <a:sym typeface="Calibri" pitchFamily="34" charset="0"/>
            </a:endParaRPr>
          </a:p>
        </p:txBody>
      </p:sp>
      <p:sp>
        <p:nvSpPr>
          <p:cNvPr id="6" name="Content Placeholder 2">
            <a:extLst>
              <a:ext uri="{FF2B5EF4-FFF2-40B4-BE49-F238E27FC236}">
                <a16:creationId xmlns:a16="http://schemas.microsoft.com/office/drawing/2014/main" id="{BF8FEE8F-D167-4D77-AADD-659EFBF5E6BC}"/>
              </a:ext>
            </a:extLst>
          </p:cNvPr>
          <p:cNvSpPr txBox="1">
            <a:spLocks/>
          </p:cNvSpPr>
          <p:nvPr/>
        </p:nvSpPr>
        <p:spPr>
          <a:xfrm>
            <a:off x="472439" y="1185228"/>
            <a:ext cx="10173893" cy="460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Clr>
                <a:srgbClr val="AA2B1E"/>
              </a:buClr>
              <a:buSzPct val="85000"/>
              <a:buFont typeface="Wingdings" panose="05000000000000000000" pitchFamily="2" charset="2"/>
              <a:buChar char="§"/>
              <a:defRPr/>
            </a:pPr>
            <a:endParaRPr lang="en-US" sz="1500" dirty="0">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endParaRPr>
          </a:p>
        </p:txBody>
      </p:sp>
      <p:sp>
        <p:nvSpPr>
          <p:cNvPr id="7" name="Rectangle 3">
            <a:extLst>
              <a:ext uri="{FF2B5EF4-FFF2-40B4-BE49-F238E27FC236}">
                <a16:creationId xmlns:a16="http://schemas.microsoft.com/office/drawing/2014/main" id="{2BA04E5B-FC9F-433C-92B2-C091D0E175F6}"/>
              </a:ext>
            </a:extLst>
          </p:cNvPr>
          <p:cNvSpPr txBox="1">
            <a:spLocks noChangeArrowheads="1"/>
          </p:cNvSpPr>
          <p:nvPr/>
        </p:nvSpPr>
        <p:spPr>
          <a:xfrm>
            <a:off x="472439" y="965479"/>
            <a:ext cx="11048260" cy="1291638"/>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marL="0" indent="0">
              <a:buClr>
                <a:schemeClr val="accent2">
                  <a:lumMod val="75000"/>
                </a:schemeClr>
              </a:buClr>
              <a:buNone/>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In Houston, some of the companies that offer STAR, STAR+PLUS and/or STAR Kids are:</a:t>
            </a:r>
          </a:p>
          <a:p>
            <a:pPr marL="419100" lvl="1" indent="0">
              <a:buClr>
                <a:schemeClr val="accent2">
                  <a:lumMod val="75000"/>
                </a:schemeClr>
              </a:buClr>
              <a:buNone/>
            </a:pPr>
            <a:endParaRPr lang="en-US" sz="800" b="1"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419100" lvl="1" indent="0">
              <a:buClr>
                <a:schemeClr val="accent2">
                  <a:lumMod val="75000"/>
                </a:schemeClr>
              </a:buClr>
              <a:buNone/>
            </a:pPr>
            <a:r>
              <a:rPr lang="en-US" sz="1800" b="1" dirty="0">
                <a:solidFill>
                  <a:srgbClr val="B86747"/>
                </a:solidFill>
                <a:latin typeface="Tahoma" panose="020B0604030504040204" pitchFamily="34" charset="0"/>
                <a:ea typeface="Tahoma" panose="020B0604030504040204" pitchFamily="34" charset="0"/>
                <a:cs typeface="Tahoma" panose="020B0604030504040204" pitchFamily="34" charset="0"/>
              </a:rPr>
              <a:t>Wellpoint				Superior HealthPlan		</a:t>
            </a:r>
          </a:p>
          <a:p>
            <a:pPr marL="419100" lvl="1" indent="0">
              <a:buClr>
                <a:schemeClr val="accent2">
                  <a:lumMod val="75000"/>
                </a:schemeClr>
              </a:buClr>
              <a:buNone/>
            </a:pPr>
            <a:r>
              <a:rPr lang="en-US" sz="1800" b="1" dirty="0">
                <a:solidFill>
                  <a:srgbClr val="B86747"/>
                </a:solidFill>
                <a:latin typeface="Tahoma" panose="020B0604030504040204" pitchFamily="34" charset="0"/>
                <a:ea typeface="Tahoma" panose="020B0604030504040204" pitchFamily="34" charset="0"/>
                <a:cs typeface="Tahoma" panose="020B0604030504040204" pitchFamily="34" charset="0"/>
              </a:rPr>
              <a:t>Community Health Choice		UnitedHealthcare Community Plan</a:t>
            </a:r>
            <a:endParaRPr lang="en-US" sz="18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849C49D7-8EA5-437E-96DD-8A06F1717293}"/>
              </a:ext>
            </a:extLst>
          </p:cNvPr>
          <p:cNvPicPr>
            <a:picLocks noChangeAspect="1"/>
          </p:cNvPicPr>
          <p:nvPr/>
        </p:nvPicPr>
        <p:blipFill>
          <a:blip r:embed="rId5"/>
          <a:stretch>
            <a:fillRect/>
          </a:stretch>
        </p:blipFill>
        <p:spPr>
          <a:xfrm>
            <a:off x="9520343" y="5960624"/>
            <a:ext cx="1911179" cy="561220"/>
          </a:xfrm>
          <a:prstGeom prst="rect">
            <a:avLst/>
          </a:prstGeom>
        </p:spPr>
      </p:pic>
      <p:pic>
        <p:nvPicPr>
          <p:cNvPr id="3" name="Picture 2">
            <a:extLst>
              <a:ext uri="{FF2B5EF4-FFF2-40B4-BE49-F238E27FC236}">
                <a16:creationId xmlns:a16="http://schemas.microsoft.com/office/drawing/2014/main" id="{9070770E-3FD3-4F40-8534-0803228BA0A4}"/>
              </a:ext>
            </a:extLst>
          </p:cNvPr>
          <p:cNvPicPr>
            <a:picLocks noChangeAspect="1"/>
          </p:cNvPicPr>
          <p:nvPr/>
        </p:nvPicPr>
        <p:blipFill>
          <a:blip r:embed="rId6"/>
          <a:stretch>
            <a:fillRect/>
          </a:stretch>
        </p:blipFill>
        <p:spPr>
          <a:xfrm>
            <a:off x="1643237" y="2476866"/>
            <a:ext cx="7344447" cy="3703507"/>
          </a:xfrm>
          <a:prstGeom prst="rect">
            <a:avLst/>
          </a:prstGeom>
        </p:spPr>
      </p:pic>
      <p:pic>
        <p:nvPicPr>
          <p:cNvPr id="11" name="Audio 10">
            <a:hlinkClick r:id="" action="ppaction://media"/>
            <a:extLst>
              <a:ext uri="{FF2B5EF4-FFF2-40B4-BE49-F238E27FC236}">
                <a16:creationId xmlns:a16="http://schemas.microsoft.com/office/drawing/2014/main" id="{BF2FC80F-F1C4-45A2-B8F2-4EEB064509E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72077704"/>
      </p:ext>
    </p:extLst>
  </p:cSld>
  <p:clrMapOvr>
    <a:masterClrMapping/>
  </p:clrMapOvr>
  <mc:AlternateContent xmlns:mc="http://schemas.openxmlformats.org/markup-compatibility/2006" xmlns:p14="http://schemas.microsoft.com/office/powerpoint/2010/main">
    <mc:Choice Requires="p14">
      <p:transition spd="slow" p14:dur="2000" advTm="84512"/>
    </mc:Choice>
    <mc:Fallback xmlns="">
      <p:transition spd="slow" advTm="84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Definitions</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3">
            <a:extLst>
              <a:ext uri="{FF2B5EF4-FFF2-40B4-BE49-F238E27FC236}">
                <a16:creationId xmlns:a16="http://schemas.microsoft.com/office/drawing/2014/main" id="{823C049F-EA82-4D54-8D17-791EF47AC042}"/>
              </a:ext>
            </a:extLst>
          </p:cNvPr>
          <p:cNvSpPr>
            <a:spLocks noChangeArrowheads="1"/>
          </p:cNvSpPr>
          <p:nvPr/>
        </p:nvSpPr>
        <p:spPr bwMode="auto">
          <a:xfrm>
            <a:off x="561794" y="1120252"/>
            <a:ext cx="11165608" cy="5120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defRPr sz="4200">
                <a:solidFill>
                  <a:srgbClr val="000000"/>
                </a:solidFill>
                <a:latin typeface="GillSans" pitchFamily="34" charset="0"/>
                <a:ea typeface="ヒラギノ角ゴ ProN W3"/>
                <a:cs typeface="ヒラギノ角ゴ ProN W3"/>
                <a:sym typeface="GillSans" pitchFamily="34" charset="0"/>
              </a:defRPr>
            </a:lvl1pPr>
            <a:lvl2pPr marL="704850" indent="-285750">
              <a:defRPr sz="4200">
                <a:solidFill>
                  <a:srgbClr val="000000"/>
                </a:solidFill>
                <a:latin typeface="GillSans" pitchFamily="34" charset="0"/>
                <a:ea typeface="ヒラギノ角ゴ ProN W3"/>
                <a:cs typeface="ヒラギノ角ゴ ProN W3"/>
                <a:sym typeface="GillSans" pitchFamily="34" charset="0"/>
              </a:defRPr>
            </a:lvl2pPr>
            <a:lvl3pPr marL="1162050" indent="-285750">
              <a:defRPr sz="4200">
                <a:solidFill>
                  <a:srgbClr val="000000"/>
                </a:solidFill>
                <a:latin typeface="GillSans" pitchFamily="34" charset="0"/>
                <a:ea typeface="ヒラギノ角ゴ ProN W3"/>
                <a:cs typeface="ヒラギノ角ゴ ProN W3"/>
                <a:sym typeface="GillSans" pitchFamily="34" charset="0"/>
              </a:defRPr>
            </a:lvl3pPr>
            <a:lvl4pPr marL="1619250" indent="-285750">
              <a:defRPr sz="4200">
                <a:solidFill>
                  <a:srgbClr val="000000"/>
                </a:solidFill>
                <a:latin typeface="GillSans" pitchFamily="34" charset="0"/>
                <a:ea typeface="ヒラギノ角ゴ ProN W3"/>
                <a:cs typeface="ヒラギノ角ゴ ProN W3"/>
                <a:sym typeface="GillSans" pitchFamily="34" charset="0"/>
              </a:defRPr>
            </a:lvl4pPr>
            <a:lvl5pPr marL="2057400" indent="-228600">
              <a:defRPr sz="4200">
                <a:solidFill>
                  <a:srgbClr val="000000"/>
                </a:solidFill>
                <a:latin typeface="GillSans" pitchFamily="34" charset="0"/>
                <a:ea typeface="ヒラギノ角ゴ ProN W3"/>
                <a:cs typeface="ヒラギノ角ゴ ProN W3"/>
                <a:sym typeface="GillSans" pitchFamily="34" charset="0"/>
              </a:defRPr>
            </a:lvl5pPr>
            <a:lvl6pPr marL="25146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6pPr>
            <a:lvl7pPr marL="29718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7pPr>
            <a:lvl8pPr marL="34290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8pPr>
            <a:lvl9pPr marL="38862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9pPr>
          </a:lstStyle>
          <a:p>
            <a:pPr marL="285750" lvl="1">
              <a:lnSpc>
                <a:spcPct val="90000"/>
              </a:lnSpc>
              <a:spcBef>
                <a:spcPts val="700"/>
              </a:spcBef>
              <a:buSzPct val="100000"/>
              <a:buFont typeface="Wingdings" panose="05000000000000000000" pitchFamily="2" charset="2"/>
              <a:buChar char="§"/>
              <a:defRPr/>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285750" indent="-285750">
              <a:lnSpc>
                <a:spcPct val="90000"/>
              </a:lnSpc>
              <a:spcBef>
                <a:spcPts val="800"/>
              </a:spcBef>
              <a:buClr>
                <a:srgbClr val="B86747"/>
              </a:buClr>
              <a:buSzPct val="100000"/>
              <a:buFont typeface="Wingdings" panose="05000000000000000000" pitchFamily="2" charset="2"/>
              <a:buChar char="§"/>
              <a:defRPr/>
            </a:pPr>
            <a:r>
              <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Primary care provider</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 T</a:t>
            </a: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he main doctor you will see for most of your regular health care.</a:t>
            </a:r>
          </a:p>
          <a:p>
            <a:pPr marL="647700" lvl="1">
              <a:lnSpc>
                <a:spcPct val="90000"/>
              </a:lnSpc>
              <a:spcBef>
                <a:spcPts val="800"/>
              </a:spcBef>
              <a:buClr>
                <a:srgbClr val="B86747"/>
              </a:buClr>
              <a:buSzPct val="100000"/>
              <a:buFont typeface="Wingdings" panose="05000000000000000000" pitchFamily="2" charset="2"/>
              <a:buChar char="§"/>
              <a:defRP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Primary care providers could be Family Practice, General Practice, Pediatrics, or Internal Medicine doctors.</a:t>
            </a:r>
          </a:p>
          <a:p>
            <a:pPr marL="285750" indent="-285750">
              <a:lnSpc>
                <a:spcPct val="90000"/>
              </a:lnSpc>
              <a:spcBef>
                <a:spcPts val="800"/>
              </a:spcBef>
              <a:buSzPct val="100000"/>
              <a:buFont typeface="Wingdings" panose="05000000000000000000" pitchFamily="2" charset="2"/>
              <a:buChar char="§"/>
              <a:defRPr/>
            </a:pPr>
            <a:endPar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285750" indent="-285750">
              <a:lnSpc>
                <a:spcPct val="90000"/>
              </a:lnSpc>
              <a:spcBef>
                <a:spcPts val="800"/>
              </a:spcBef>
              <a:buSzPct val="100000"/>
              <a:buFont typeface="Wingdings" panose="05000000000000000000" pitchFamily="2" charset="2"/>
              <a:buChar char="§"/>
              <a:defRPr/>
            </a:pPr>
            <a:r>
              <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Provider</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 Any doctor, mid-level practitioner, hospital, or other facility that provides health care services.</a:t>
            </a:r>
          </a:p>
          <a:p>
            <a:pPr marL="742950" lvl="2">
              <a:lnSpc>
                <a:spcPct val="90000"/>
              </a:lnSpc>
              <a:spcBef>
                <a:spcPts val="700"/>
              </a:spcBef>
              <a:buSzPct val="100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Mid-level practitioner examples:  Physician Assistant, Nurse Practitioner</a:t>
            </a:r>
          </a:p>
          <a:p>
            <a:pPr marL="742950" lvl="2">
              <a:lnSpc>
                <a:spcPct val="90000"/>
              </a:lnSpc>
              <a:spcBef>
                <a:spcPts val="700"/>
              </a:spcBef>
              <a:buSzPct val="100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Other facility examples:  Physical Therapy clinic, Radiology facility</a:t>
            </a:r>
            <a:endPar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285750" indent="-285750">
              <a:lnSpc>
                <a:spcPct val="90000"/>
              </a:lnSpc>
              <a:spcBef>
                <a:spcPts val="800"/>
              </a:spcBef>
              <a:buSzPct val="100000"/>
              <a:buFont typeface="Wingdings" panose="05000000000000000000" pitchFamily="2" charset="2"/>
              <a:buChar char="§"/>
              <a:defRPr/>
            </a:pPr>
            <a:endPar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285750" indent="-285750">
              <a:lnSpc>
                <a:spcPct val="90000"/>
              </a:lnSpc>
              <a:spcBef>
                <a:spcPts val="800"/>
              </a:spcBef>
              <a:buSzPct val="100000"/>
              <a:buFont typeface="Wingdings" panose="05000000000000000000" pitchFamily="2" charset="2"/>
              <a:buChar char="§"/>
              <a:defRPr/>
            </a:pPr>
            <a:r>
              <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Network</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 A group of providers that work with the Medicaid HMO to provide health care services for its clients.</a:t>
            </a:r>
          </a:p>
          <a:p>
            <a:pPr marL="742950" lvl="2">
              <a:lnSpc>
                <a:spcPct val="90000"/>
              </a:lnSpc>
              <a:spcBef>
                <a:spcPts val="700"/>
              </a:spcBef>
              <a:buSzPct val="100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In-network – Providers who work with the Medicaid HMO.</a:t>
            </a:r>
          </a:p>
          <a:p>
            <a:pPr marL="742950" lvl="2">
              <a:lnSpc>
                <a:spcPct val="90000"/>
              </a:lnSpc>
              <a:spcBef>
                <a:spcPts val="700"/>
              </a:spcBef>
              <a:buSzPct val="100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Out-of-network – Providers who don’t work with the Medicaid HMO.</a:t>
            </a:r>
          </a:p>
          <a:p>
            <a:pPr marL="285750" indent="-285750">
              <a:lnSpc>
                <a:spcPct val="90000"/>
              </a:lnSpc>
              <a:spcBef>
                <a:spcPts val="800"/>
              </a:spcBef>
              <a:buClr>
                <a:srgbClr val="FFFFFF"/>
              </a:buClr>
              <a:buSzPct val="100000"/>
              <a:buFont typeface="Wingdings" panose="05000000000000000000" pitchFamily="2" charset="2"/>
              <a:buChar char="§"/>
              <a:defRPr/>
            </a:pPr>
            <a:endPar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eaLnBrk="1" hangingPunct="1">
              <a:spcBef>
                <a:spcPts val="800"/>
              </a:spcBef>
              <a:buClr>
                <a:srgbClr val="FFFFFF"/>
              </a:buClr>
              <a:buSzPct val="100000"/>
              <a:buFont typeface="Arial" panose="020B0604020202020204" pitchFamily="34" charset="0"/>
              <a:buChar char="•"/>
            </a:pPr>
            <a:endParaRPr lang="en-US" altLang="en-US" sz="1400" dirty="0">
              <a:latin typeface="Tahoma" panose="020B0604030504040204" pitchFamily="34" charset="0"/>
              <a:sym typeface="Calibri" panose="020F0502020204030204" pitchFamily="34" charset="0"/>
            </a:endParaRPr>
          </a:p>
        </p:txBody>
      </p:sp>
      <p:pic>
        <p:nvPicPr>
          <p:cNvPr id="5" name="Audio 4">
            <a:hlinkClick r:id="" action="ppaction://media"/>
            <a:extLst>
              <a:ext uri="{FF2B5EF4-FFF2-40B4-BE49-F238E27FC236}">
                <a16:creationId xmlns:a16="http://schemas.microsoft.com/office/drawing/2014/main" id="{443B0177-AA9E-4799-A2EC-4D9317CDBB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30739126"/>
      </p:ext>
    </p:extLst>
  </p:cSld>
  <p:clrMapOvr>
    <a:masterClrMapping/>
  </p:clrMapOvr>
  <mc:AlternateContent xmlns:mc="http://schemas.openxmlformats.org/markup-compatibility/2006" xmlns:p14="http://schemas.microsoft.com/office/powerpoint/2010/main">
    <mc:Choice Requires="p14">
      <p:transition spd="slow" p14:dur="2000" advTm="61551"/>
    </mc:Choice>
    <mc:Fallback xmlns="">
      <p:transition spd="slow" advTm="61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Definitions</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6" name="Rectangle 3">
            <a:extLst>
              <a:ext uri="{FF2B5EF4-FFF2-40B4-BE49-F238E27FC236}">
                <a16:creationId xmlns:a16="http://schemas.microsoft.com/office/drawing/2014/main" id="{99233ED2-02BA-41C5-B5C7-2B390C19B835}"/>
              </a:ext>
            </a:extLst>
          </p:cNvPr>
          <p:cNvSpPr>
            <a:spLocks noChangeArrowheads="1"/>
          </p:cNvSpPr>
          <p:nvPr/>
        </p:nvSpPr>
        <p:spPr bwMode="auto">
          <a:xfrm>
            <a:off x="472440" y="1249556"/>
            <a:ext cx="10315852" cy="417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defRPr sz="4200">
                <a:solidFill>
                  <a:srgbClr val="000000"/>
                </a:solidFill>
                <a:latin typeface="GillSans" pitchFamily="34" charset="0"/>
                <a:ea typeface="ヒラギノ角ゴ ProN W3"/>
                <a:cs typeface="ヒラギノ角ゴ ProN W3"/>
                <a:sym typeface="GillSans" pitchFamily="34" charset="0"/>
              </a:defRPr>
            </a:lvl1pPr>
            <a:lvl2pPr marL="704850" indent="-285750">
              <a:defRPr sz="4200">
                <a:solidFill>
                  <a:srgbClr val="000000"/>
                </a:solidFill>
                <a:latin typeface="GillSans" pitchFamily="34" charset="0"/>
                <a:ea typeface="ヒラギノ角ゴ ProN W3"/>
                <a:cs typeface="ヒラギノ角ゴ ProN W3"/>
                <a:sym typeface="GillSans" pitchFamily="34" charset="0"/>
              </a:defRPr>
            </a:lvl2pPr>
            <a:lvl3pPr marL="1143000" indent="-228600">
              <a:defRPr sz="4200">
                <a:solidFill>
                  <a:srgbClr val="000000"/>
                </a:solidFill>
                <a:latin typeface="GillSans" pitchFamily="34" charset="0"/>
                <a:ea typeface="ヒラギノ角ゴ ProN W3"/>
                <a:cs typeface="ヒラギノ角ゴ ProN W3"/>
                <a:sym typeface="GillSans" pitchFamily="34" charset="0"/>
              </a:defRPr>
            </a:lvl3pPr>
            <a:lvl4pPr marL="1600200" indent="-228600">
              <a:defRPr sz="4200">
                <a:solidFill>
                  <a:srgbClr val="000000"/>
                </a:solidFill>
                <a:latin typeface="GillSans" pitchFamily="34" charset="0"/>
                <a:ea typeface="ヒラギノ角ゴ ProN W3"/>
                <a:cs typeface="ヒラギノ角ゴ ProN W3"/>
                <a:sym typeface="GillSans" pitchFamily="34" charset="0"/>
              </a:defRPr>
            </a:lvl4pPr>
            <a:lvl5pPr marL="2057400" indent="-228600">
              <a:defRPr sz="4200">
                <a:solidFill>
                  <a:srgbClr val="000000"/>
                </a:solidFill>
                <a:latin typeface="GillSans" pitchFamily="34" charset="0"/>
                <a:ea typeface="ヒラギノ角ゴ ProN W3"/>
                <a:cs typeface="ヒラギノ角ゴ ProN W3"/>
                <a:sym typeface="GillSans" pitchFamily="34" charset="0"/>
              </a:defRPr>
            </a:lvl5pPr>
            <a:lvl6pPr marL="25146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6pPr>
            <a:lvl7pPr marL="29718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7pPr>
            <a:lvl8pPr marL="34290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8pPr>
            <a:lvl9pPr marL="38862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9pPr>
          </a:lstStyle>
          <a:p>
            <a:pPr marL="457200" indent="-457200">
              <a:lnSpc>
                <a:spcPct val="90000"/>
              </a:lnSpc>
              <a:spcBef>
                <a:spcPts val="1000"/>
              </a:spcBef>
              <a:buClr>
                <a:srgbClr val="B86747"/>
              </a:buClr>
              <a:buSzPct val="85000"/>
              <a:buFont typeface="Wingdings" panose="05000000000000000000" pitchFamily="2" charset="2"/>
              <a:buChar char="§"/>
              <a:defRPr/>
            </a:pPr>
            <a:r>
              <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Referral</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 </a:t>
            </a: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A referral is when your primary care provider sends you to another provider for care. </a:t>
            </a:r>
          </a:p>
          <a:p>
            <a:pPr marL="457200" indent="-457200">
              <a:lnSpc>
                <a:spcPct val="90000"/>
              </a:lnSpc>
              <a:spcBef>
                <a:spcPts val="1000"/>
              </a:spcBef>
              <a:buClr>
                <a:srgbClr val="B86747"/>
              </a:buClr>
              <a:buSzPct val="85000"/>
              <a:buFont typeface="Wingdings" panose="05000000000000000000" pitchFamily="2" charset="2"/>
              <a:buChar char="§"/>
              <a:defRPr/>
            </a:pPr>
            <a:endPar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457200" indent="-457200">
              <a:lnSpc>
                <a:spcPct val="90000"/>
              </a:lnSpc>
              <a:spcBef>
                <a:spcPts val="1000"/>
              </a:spcBef>
              <a:buClr>
                <a:srgbClr val="B86747"/>
              </a:buClr>
              <a:buSzPct val="85000"/>
              <a:buFont typeface="Wingdings" panose="05000000000000000000" pitchFamily="2" charset="2"/>
              <a:buChar char="§"/>
              <a:defRPr/>
            </a:pPr>
            <a:r>
              <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Authorization</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 </a:t>
            </a: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An approval decision by your Medicaid HMO that a certain health care service, treatment plan, prescription drug, or durable medical equipment that you or your provider has requested is medically necessary. </a:t>
            </a:r>
          </a:p>
          <a:p>
            <a:pPr marL="819150" lvl="1" indent="-457200">
              <a:lnSpc>
                <a:spcPct val="90000"/>
              </a:lnSpc>
              <a:spcBef>
                <a:spcPts val="1000"/>
              </a:spcBef>
              <a:buClr>
                <a:srgbClr val="B86747"/>
              </a:buClr>
              <a:buSzPct val="85000"/>
              <a:buFont typeface="Wingdings" panose="05000000000000000000" pitchFamily="2" charset="2"/>
              <a:buChar char="§"/>
              <a:defRP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Examples of durable medical equipment: oxygen equipment, wheelchair, crutches, diabetic supplies.</a:t>
            </a:r>
          </a:p>
          <a:p>
            <a:pPr marL="819150" lvl="1" indent="-457200">
              <a:lnSpc>
                <a:spcPct val="90000"/>
              </a:lnSpc>
              <a:spcBef>
                <a:spcPts val="1000"/>
              </a:spcBef>
              <a:buClr>
                <a:srgbClr val="B86747"/>
              </a:buClr>
              <a:buSzPct val="85000"/>
              <a:buFont typeface="Wingdings" panose="05000000000000000000" pitchFamily="2" charset="2"/>
              <a:buChar char="§"/>
              <a:defRP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Your providers must obtain the authorizations prior to your receiving the requested service.</a:t>
            </a:r>
          </a:p>
          <a:p>
            <a:pPr marL="819150" lvl="1" indent="-457200">
              <a:lnSpc>
                <a:spcPct val="90000"/>
              </a:lnSpc>
              <a:spcBef>
                <a:spcPts val="1000"/>
              </a:spcBef>
              <a:buClr>
                <a:srgbClr val="B86747"/>
              </a:buClr>
              <a:buSzPct val="85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Without authorization for services requiring it, the Medicaid HMO will not pay your provider.</a:t>
            </a:r>
          </a:p>
          <a:p>
            <a:pPr marL="457200" indent="-457200">
              <a:lnSpc>
                <a:spcPct val="90000"/>
              </a:lnSpc>
              <a:spcBef>
                <a:spcPts val="1000"/>
              </a:spcBef>
              <a:buClr>
                <a:srgbClr val="B86747"/>
              </a:buClr>
              <a:buSzPct val="85000"/>
              <a:buFont typeface="Wingdings" panose="05000000000000000000" pitchFamily="2" charset="2"/>
              <a:buChar char="§"/>
              <a:defRPr/>
            </a:pPr>
            <a:endParaRPr lang="en-US" alt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eaLnBrk="1" hangingPunct="1">
              <a:spcBef>
                <a:spcPts val="800"/>
              </a:spcBef>
              <a:buClr>
                <a:srgbClr val="FFFFFF"/>
              </a:buClr>
              <a:buSzPct val="100000"/>
              <a:buFont typeface="Arial" panose="020B0604020202020204" pitchFamily="34" charset="0"/>
              <a:buChar char="•"/>
              <a:defRPr/>
            </a:pPr>
            <a:endParaRPr lang="en-US" altLang="en-US" sz="1000" dirty="0">
              <a:latin typeface="Tahoma" panose="020B0604030504040204" pitchFamily="34" charset="0"/>
              <a:sym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EA99F3D1-7D67-4B2B-A00E-27F053AEDB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47573599"/>
      </p:ext>
    </p:extLst>
  </p:cSld>
  <p:clrMapOvr>
    <a:masterClrMapping/>
  </p:clrMapOvr>
  <mc:AlternateContent xmlns:mc="http://schemas.openxmlformats.org/markup-compatibility/2006" xmlns:p14="http://schemas.microsoft.com/office/powerpoint/2010/main">
    <mc:Choice Requires="p14">
      <p:transition spd="slow" p14:dur="2000" advTm="59067"/>
    </mc:Choice>
    <mc:Fallback xmlns="">
      <p:transition spd="slow" advTm="59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Working with Medicaid HMOs</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3">
            <a:extLst>
              <a:ext uri="{FF2B5EF4-FFF2-40B4-BE49-F238E27FC236}">
                <a16:creationId xmlns:a16="http://schemas.microsoft.com/office/drawing/2014/main" id="{E1FA0282-9A06-4EDE-AF4F-684B0F493290}"/>
              </a:ext>
            </a:extLst>
          </p:cNvPr>
          <p:cNvSpPr txBox="1">
            <a:spLocks noChangeArrowheads="1"/>
          </p:cNvSpPr>
          <p:nvPr/>
        </p:nvSpPr>
        <p:spPr>
          <a:xfrm>
            <a:off x="472440" y="1118380"/>
            <a:ext cx="11048260" cy="5010919"/>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Once you are enrolled in a Medicaid HMO, your medical care is given from doctors and hospitals that are part of the HMO network.</a:t>
            </a:r>
          </a:p>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All Medicaid HMOs require you to choose a primary care provider. </a:t>
            </a:r>
          </a:p>
          <a:p>
            <a:pPr lvl="1">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If you don’t choose a primary care provider when you first enrolled in the plan, one will be chosen for you.</a:t>
            </a:r>
          </a:p>
          <a:p>
            <a:pPr lvl="1">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Your primary care provider will refer you to specialists, other doctors, or hospitals when you need special care or services they can’t provide.</a:t>
            </a:r>
          </a:p>
          <a:p>
            <a:pPr lvl="1">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You will receive a medical ID card and a member handbook from your Medicaid HMO. </a:t>
            </a:r>
          </a:p>
          <a:p>
            <a:pPr lvl="1">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The member handbook helps explain how your plan works.</a:t>
            </a:r>
          </a:p>
          <a:p>
            <a:pPr lvl="1">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b="1" dirty="0">
                <a:solidFill>
                  <a:srgbClr val="B86747"/>
                </a:solidFill>
                <a:latin typeface="Tahoma" panose="020B0604030504040204" pitchFamily="34" charset="0"/>
                <a:ea typeface="Tahoma" panose="020B0604030504040204" pitchFamily="34" charset="0"/>
                <a:cs typeface="Tahoma" panose="020B0604030504040204" pitchFamily="34" charset="0"/>
              </a:rPr>
              <a:t>You will not owe any money for any benefit that is covered under your Medicaid HMO plan.</a:t>
            </a:r>
          </a:p>
          <a:p>
            <a:pPr marL="0" indent="0">
              <a:buClr>
                <a:schemeClr val="accent2">
                  <a:lumMod val="75000"/>
                </a:schemeClr>
              </a:buClr>
              <a:buNone/>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Show your medical ID card at every doctor or hospital visit.</a:t>
            </a:r>
          </a:p>
        </p:txBody>
      </p:sp>
      <p:pic>
        <p:nvPicPr>
          <p:cNvPr id="5" name="Audio 4">
            <a:hlinkClick r:id="" action="ppaction://media"/>
            <a:extLst>
              <a:ext uri="{FF2B5EF4-FFF2-40B4-BE49-F238E27FC236}">
                <a16:creationId xmlns:a16="http://schemas.microsoft.com/office/drawing/2014/main" id="{549FE7A6-8735-4645-993C-4B4FB837D4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35473985"/>
      </p:ext>
    </p:extLst>
  </p:cSld>
  <p:clrMapOvr>
    <a:masterClrMapping/>
  </p:clrMapOvr>
  <mc:AlternateContent xmlns:mc="http://schemas.openxmlformats.org/markup-compatibility/2006" xmlns:p14="http://schemas.microsoft.com/office/powerpoint/2010/main">
    <mc:Choice Requires="p14">
      <p:transition spd="slow" p14:dur="2000" advTm="62596"/>
    </mc:Choice>
    <mc:Fallback xmlns="">
      <p:transition spd="slow" advTm="62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Questions and Answers</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3">
            <a:extLst>
              <a:ext uri="{FF2B5EF4-FFF2-40B4-BE49-F238E27FC236}">
                <a16:creationId xmlns:a16="http://schemas.microsoft.com/office/drawing/2014/main" id="{E1FA0282-9A06-4EDE-AF4F-684B0F493290}"/>
              </a:ext>
            </a:extLst>
          </p:cNvPr>
          <p:cNvSpPr txBox="1">
            <a:spLocks noChangeArrowheads="1"/>
          </p:cNvSpPr>
          <p:nvPr/>
        </p:nvSpPr>
        <p:spPr>
          <a:xfrm>
            <a:off x="472440" y="949705"/>
            <a:ext cx="11263840" cy="5397829"/>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a:buClr>
                <a:schemeClr val="accent2">
                  <a:lumMod val="75000"/>
                </a:schemeClr>
              </a:buClr>
              <a:buFont typeface="Wingdings" panose="05000000000000000000" pitchFamily="2" charset="2"/>
              <a:buChar char="§"/>
            </a:pPr>
            <a:endPar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Do I have to keep enrolling for Medicaid benefits after I’m initially approved?</a:t>
            </a:r>
          </a:p>
          <a:p>
            <a:pPr lvl="1">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Yes, you will need to </a:t>
            </a:r>
            <a:r>
              <a:rPr lang="en-US" sz="1800" b="1" dirty="0">
                <a:solidFill>
                  <a:srgbClr val="B86747"/>
                </a:solidFill>
                <a:latin typeface="Tahoma" panose="020B0604030504040204" pitchFamily="34" charset="0"/>
                <a:ea typeface="Tahoma" panose="020B0604030504040204" pitchFamily="34" charset="0"/>
                <a:cs typeface="Tahoma" panose="020B0604030504040204" pitchFamily="34" charset="0"/>
              </a:rPr>
              <a:t>re-apply for benefits each year</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HHSC will send you a letter when it’s time to renew your benefits.</a:t>
            </a:r>
          </a:p>
          <a:p>
            <a:pPr lvl="1">
              <a:buClr>
                <a:schemeClr val="accent2">
                  <a:lumMod val="75000"/>
                </a:schemeClr>
              </a:buClr>
              <a:buFont typeface="Wingdings" panose="05000000000000000000" pitchFamily="2" charset="2"/>
              <a:buChar char="§"/>
            </a:pPr>
            <a:endParaRPr lang="en-US" sz="14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Does the area I live in affect the Medicaid HMOs available to me?</a:t>
            </a:r>
          </a:p>
          <a:p>
            <a:pPr lvl="1">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Yes. The Medicaid HMO choices depend on where you live and the </a:t>
            </a:r>
            <a:r>
              <a:rPr lang="en-US" sz="1800" u="sng" dirty="0">
                <a:solidFill>
                  <a:srgbClr val="B86747"/>
                </a:solidFill>
                <a:latin typeface="Tahoma" panose="020B0604030504040204" pitchFamily="34" charset="0"/>
                <a:ea typeface="Tahoma" panose="020B0604030504040204" pitchFamily="34" charset="0"/>
                <a:cs typeface="Tahoma" panose="020B0604030504040204" pitchFamily="34" charset="0"/>
              </a:rPr>
              <a:t>specific plan</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(STAR, </a:t>
            </a:r>
            <a:r>
              <a:rPr lang="en-US" sz="1800" dirty="0" err="1">
                <a:solidFill>
                  <a:srgbClr val="B86747"/>
                </a:solidFill>
                <a:latin typeface="Tahoma" panose="020B0604030504040204" pitchFamily="34" charset="0"/>
                <a:ea typeface="Tahoma" panose="020B0604030504040204" pitchFamily="34" charset="0"/>
                <a:cs typeface="Tahoma" panose="020B0604030504040204" pitchFamily="34" charset="0"/>
              </a:rPr>
              <a:t>STAR+Plus</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STAR Kids, STAR Health) that you’re enrolled in. HHSC will send you a packet in the mail when it’s time to choose a Medicaid HMO. You will have at least two Medicaid HMO choices, and the packet will include information on the Medicaid HMOs. </a:t>
            </a:r>
          </a:p>
          <a:p>
            <a:pPr lvl="1">
              <a:buClr>
                <a:schemeClr val="accent2">
                  <a:lumMod val="75000"/>
                </a:schemeClr>
              </a:buClr>
              <a:buFont typeface="Wingdings" panose="05000000000000000000" pitchFamily="2" charset="2"/>
              <a:buChar char="§"/>
            </a:pPr>
            <a:endParaRPr lang="en-US" sz="14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How do I sign up for a Medicaid HMO?</a:t>
            </a:r>
          </a:p>
          <a:p>
            <a:pPr lvl="1">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Call the Texas Enrollment Broker Helpline at </a:t>
            </a:r>
            <a:r>
              <a:rPr lang="en-US" sz="1800" b="1" dirty="0">
                <a:solidFill>
                  <a:srgbClr val="B86747"/>
                </a:solidFill>
                <a:latin typeface="Tahoma" panose="020B0604030504040204" pitchFamily="34" charset="0"/>
                <a:ea typeface="Tahoma" panose="020B0604030504040204" pitchFamily="34" charset="0"/>
                <a:cs typeface="Tahoma" panose="020B0604030504040204" pitchFamily="34" charset="0"/>
              </a:rPr>
              <a:t>2-1-1</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(800-964-2777), </a:t>
            </a:r>
            <a:r>
              <a:rPr lang="en-US" sz="1800" b="1" dirty="0">
                <a:solidFill>
                  <a:srgbClr val="B86747"/>
                </a:solidFill>
                <a:latin typeface="Tahoma" panose="020B0604030504040204" pitchFamily="34" charset="0"/>
                <a:ea typeface="Tahoma" panose="020B0604030504040204" pitchFamily="34" charset="0"/>
                <a:cs typeface="Tahoma" panose="020B0604030504040204" pitchFamily="34" charset="0"/>
              </a:rPr>
              <a:t>Option 2</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or online at </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hlinkClick r:id="rId5"/>
              </a:rPr>
              <a:t>https://www.yourtexasbenefits.com/Learn/Home#</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a:t>
            </a:r>
          </a:p>
          <a:p>
            <a:pPr>
              <a:buClr>
                <a:schemeClr val="accent2">
                  <a:lumMod val="75000"/>
                </a:schemeClr>
              </a:buClr>
              <a:buFont typeface="Wingdings" panose="05000000000000000000" pitchFamily="2" charset="2"/>
              <a:buChar char="§"/>
            </a:pPr>
            <a:endPar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endParaRPr>
          </a:p>
        </p:txBody>
      </p:sp>
      <p:pic>
        <p:nvPicPr>
          <p:cNvPr id="6" name="Audio 5">
            <a:hlinkClick r:id="" action="ppaction://media"/>
            <a:extLst>
              <a:ext uri="{FF2B5EF4-FFF2-40B4-BE49-F238E27FC236}">
                <a16:creationId xmlns:a16="http://schemas.microsoft.com/office/drawing/2014/main" id="{9629D680-53EB-457A-8A58-B22F703544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71663655"/>
      </p:ext>
    </p:extLst>
  </p:cSld>
  <p:clrMapOvr>
    <a:masterClrMapping/>
  </p:clrMapOvr>
  <mc:AlternateContent xmlns:mc="http://schemas.openxmlformats.org/markup-compatibility/2006">
    <mc:Choice xmlns:p14="http://schemas.microsoft.com/office/powerpoint/2010/main" Requires="p14">
      <p:transition spd="slow" p14:dur="2000" advTm="65193"/>
    </mc:Choice>
    <mc:Fallback>
      <p:transition spd="slow" advTm="65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Objectives</a:t>
            </a:r>
          </a:p>
        </p:txBody>
      </p:sp>
      <p:pic>
        <p:nvPicPr>
          <p:cNvPr id="2" name="Picture 1">
            <a:extLst>
              <a:ext uri="{FF2B5EF4-FFF2-40B4-BE49-F238E27FC236}">
                <a16:creationId xmlns:a16="http://schemas.microsoft.com/office/drawing/2014/main" id="{1B4FFF84-B989-EF2C-EED4-9C9C47DCED8E}"/>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Content Placeholder 7">
            <a:extLst>
              <a:ext uri="{FF2B5EF4-FFF2-40B4-BE49-F238E27FC236}">
                <a16:creationId xmlns:a16="http://schemas.microsoft.com/office/drawing/2014/main" id="{8EF7C4A4-E025-4245-AC4F-BEF30F9C5720}"/>
              </a:ext>
            </a:extLst>
          </p:cNvPr>
          <p:cNvSpPr txBox="1">
            <a:spLocks noGrp="1"/>
          </p:cNvSpPr>
          <p:nvPr>
            <p:ph idx="1"/>
          </p:nvPr>
        </p:nvSpPr>
        <p:spPr>
          <a:xfrm>
            <a:off x="472440" y="1213533"/>
            <a:ext cx="10515600" cy="4109843"/>
          </a:xfrm>
          <a:prstGeom prst="rect">
            <a:avLst/>
          </a:prstGeom>
          <a:noFill/>
        </p:spPr>
        <p:txBody>
          <a:bodyPr wrap="square" rtlCol="0">
            <a:spAutoFit/>
          </a:bodyPr>
          <a:lstStyle/>
          <a:p>
            <a:pPr marL="457200" indent="-457200">
              <a:buClr>
                <a:srgbClr val="B86747"/>
              </a:buClr>
              <a:buSzPct val="85000"/>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rPr>
              <a:t>Introduction</a:t>
            </a:r>
          </a:p>
          <a:p>
            <a:pPr marL="457200" indent="-457200">
              <a:buClr>
                <a:srgbClr val="B86747"/>
              </a:buClr>
              <a:buSzPct val="85000"/>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rPr>
              <a:t>Texas Medicaid Eligibility</a:t>
            </a:r>
          </a:p>
          <a:p>
            <a:pPr marL="457200" indent="-457200">
              <a:buClr>
                <a:srgbClr val="B86747"/>
              </a:buClr>
              <a:buSzPct val="85000"/>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rPr>
              <a:t>Applying for Texas Medicaid</a:t>
            </a:r>
          </a:p>
          <a:p>
            <a:pPr marL="457200" indent="-457200">
              <a:buClr>
                <a:srgbClr val="B86747"/>
              </a:buClr>
              <a:buSzPct val="85000"/>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rPr>
              <a:t>Overview of Texas Medicaid</a:t>
            </a:r>
          </a:p>
          <a:p>
            <a:pPr marL="457200" indent="-457200">
              <a:buClr>
                <a:srgbClr val="B86747"/>
              </a:buClr>
              <a:buSzPct val="85000"/>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rPr>
              <a:t>Medicaid HMO Plan Types</a:t>
            </a:r>
          </a:p>
          <a:p>
            <a:pPr marL="457200" indent="-457200">
              <a:buClr>
                <a:srgbClr val="B86747"/>
              </a:buClr>
              <a:buSzPct val="85000"/>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rPr>
              <a:t>Definitions</a:t>
            </a:r>
          </a:p>
          <a:p>
            <a:pPr marL="457200" indent="-457200">
              <a:buClr>
                <a:srgbClr val="B86747"/>
              </a:buClr>
              <a:buSzPct val="85000"/>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rPr>
              <a:t>Working with Medicaid HMOs</a:t>
            </a:r>
          </a:p>
          <a:p>
            <a:pPr marL="457200" indent="-457200">
              <a:buClr>
                <a:srgbClr val="B86747"/>
              </a:buClr>
              <a:buSzPct val="85000"/>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rPr>
              <a:t>Questions and Answers</a:t>
            </a:r>
          </a:p>
          <a:p>
            <a:pPr marL="457200" indent="-457200">
              <a:buClr>
                <a:srgbClr val="B86747"/>
              </a:buClr>
              <a:buSzPct val="85000"/>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rPr>
              <a:t>Resources</a:t>
            </a:r>
          </a:p>
        </p:txBody>
      </p:sp>
      <p:pic>
        <p:nvPicPr>
          <p:cNvPr id="5" name="Audio 4">
            <a:hlinkClick r:id="" action="ppaction://media"/>
            <a:extLst>
              <a:ext uri="{FF2B5EF4-FFF2-40B4-BE49-F238E27FC236}">
                <a16:creationId xmlns:a16="http://schemas.microsoft.com/office/drawing/2014/main" id="{E617A87D-78EB-4C67-AACE-1A94EC5EBA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86177134"/>
      </p:ext>
    </p:extLst>
  </p:cSld>
  <p:clrMapOvr>
    <a:masterClrMapping/>
  </p:clrMapOvr>
  <mc:AlternateContent xmlns:mc="http://schemas.openxmlformats.org/markup-compatibility/2006" xmlns:p14="http://schemas.microsoft.com/office/powerpoint/2010/main">
    <mc:Choice Requires="p14">
      <p:transition spd="slow" p14:dur="2000" advTm="28984"/>
    </mc:Choice>
    <mc:Fallback xmlns="">
      <p:transition spd="slow" advTm="28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Questions and Answers</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3">
            <a:extLst>
              <a:ext uri="{FF2B5EF4-FFF2-40B4-BE49-F238E27FC236}">
                <a16:creationId xmlns:a16="http://schemas.microsoft.com/office/drawing/2014/main" id="{E1FA0282-9A06-4EDE-AF4F-684B0F493290}"/>
              </a:ext>
            </a:extLst>
          </p:cNvPr>
          <p:cNvSpPr txBox="1">
            <a:spLocks noChangeArrowheads="1"/>
          </p:cNvSpPr>
          <p:nvPr/>
        </p:nvSpPr>
        <p:spPr>
          <a:xfrm>
            <a:off x="472440" y="949705"/>
            <a:ext cx="11263840" cy="5397829"/>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a:buClr>
                <a:schemeClr val="accent2">
                  <a:lumMod val="75000"/>
                </a:schemeClr>
              </a:buClr>
              <a:buFont typeface="Wingdings" panose="05000000000000000000" pitchFamily="2" charset="2"/>
              <a:buChar char="§"/>
            </a:pPr>
            <a:endPar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How do I make sure that my current providers are in network with the Medicaid HMO I am considering?</a:t>
            </a:r>
          </a:p>
          <a:p>
            <a:pPr lvl="1">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You should ask your doctors which Medicaid HMOs they work with. You can also check the Medicaid HMO online provider directories.</a:t>
            </a:r>
          </a:p>
          <a:p>
            <a:pPr marL="419100" lvl="1" indent="0">
              <a:buClr>
                <a:schemeClr val="accent2">
                  <a:lumMod val="75000"/>
                </a:schemeClr>
              </a:buClr>
              <a:buNone/>
            </a:pPr>
            <a:endPar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Important</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You should also pay close attention to the </a:t>
            </a:r>
            <a:r>
              <a:rPr lang="en-US" sz="1800" u="sng" dirty="0">
                <a:solidFill>
                  <a:srgbClr val="B86747"/>
                </a:solidFill>
                <a:latin typeface="Tahoma" panose="020B0604030504040204" pitchFamily="34" charset="0"/>
                <a:ea typeface="Tahoma" panose="020B0604030504040204" pitchFamily="34" charset="0"/>
                <a:cs typeface="Tahoma" panose="020B0604030504040204" pitchFamily="34" charset="0"/>
              </a:rPr>
              <a:t>specific plan</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Not all providers might be in-network with all Medicaid HMO plans. </a:t>
            </a:r>
          </a:p>
          <a:p>
            <a:pPr lvl="2">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For example: if you are eligible for a Medicaid HMO </a:t>
            </a:r>
            <a:r>
              <a:rPr lang="en-US" sz="1800" u="sng" dirty="0">
                <a:solidFill>
                  <a:srgbClr val="B86747"/>
                </a:solidFill>
                <a:latin typeface="Tahoma" panose="020B0604030504040204" pitchFamily="34" charset="0"/>
                <a:ea typeface="Tahoma" panose="020B0604030504040204" pitchFamily="34" charset="0"/>
                <a:cs typeface="Tahoma" panose="020B0604030504040204" pitchFamily="34" charset="0"/>
              </a:rPr>
              <a:t>Star Plus</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plan and you are considering </a:t>
            </a:r>
            <a:r>
              <a:rPr lang="en-US" sz="1800" u="sng" dirty="0">
                <a:solidFill>
                  <a:srgbClr val="B86747"/>
                </a:solidFill>
                <a:latin typeface="Tahoma" panose="020B0604030504040204" pitchFamily="34" charset="0"/>
                <a:ea typeface="Tahoma" panose="020B0604030504040204" pitchFamily="34" charset="0"/>
                <a:cs typeface="Tahoma" panose="020B0604030504040204" pitchFamily="34" charset="0"/>
              </a:rPr>
              <a:t>UnitedHealthcare Community Plan Star Plus</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you should ask your doctors specifically, or look at the UnitedHealthcare Community Plan online directory, to confirm if they are in-network with </a:t>
            </a:r>
            <a:r>
              <a:rPr lang="en-US" sz="1800" u="sng" dirty="0">
                <a:solidFill>
                  <a:srgbClr val="B86747"/>
                </a:solidFill>
                <a:latin typeface="Tahoma" panose="020B0604030504040204" pitchFamily="34" charset="0"/>
                <a:ea typeface="Tahoma" panose="020B0604030504040204" pitchFamily="34" charset="0"/>
                <a:cs typeface="Tahoma" panose="020B0604030504040204" pitchFamily="34" charset="0"/>
              </a:rPr>
              <a:t>UnitedHealthcare Community Plan Star Plus</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a:t>
            </a:r>
          </a:p>
          <a:p>
            <a:pPr>
              <a:buClr>
                <a:schemeClr val="accent2">
                  <a:lumMod val="75000"/>
                </a:schemeClr>
              </a:buClr>
              <a:buFont typeface="Wingdings" panose="05000000000000000000" pitchFamily="2" charset="2"/>
              <a:buChar char="§"/>
            </a:pPr>
            <a:endPar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How do I choose my primary care provider?</a:t>
            </a:r>
          </a:p>
          <a:p>
            <a:pPr lvl="1">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Call your Medicaid HMO’s Member Services number. You can find the number on the back of your Medicaid HMO ID card, or you can use the Medicaid HMO website to find the number.</a:t>
            </a:r>
          </a:p>
          <a:p>
            <a:pPr>
              <a:buClr>
                <a:schemeClr val="accent2">
                  <a:lumMod val="75000"/>
                </a:schemeClr>
              </a:buClr>
              <a:buFont typeface="Wingdings" panose="05000000000000000000" pitchFamily="2" charset="2"/>
              <a:buChar char="§"/>
            </a:pPr>
            <a:endPar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endPar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endParaRPr>
          </a:p>
        </p:txBody>
      </p:sp>
      <p:pic>
        <p:nvPicPr>
          <p:cNvPr id="6" name="Audio 5">
            <a:hlinkClick r:id="" action="ppaction://media"/>
            <a:extLst>
              <a:ext uri="{FF2B5EF4-FFF2-40B4-BE49-F238E27FC236}">
                <a16:creationId xmlns:a16="http://schemas.microsoft.com/office/drawing/2014/main" id="{91DD9E86-1246-4DC9-817D-9A78E0F13F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25894288"/>
      </p:ext>
    </p:extLst>
  </p:cSld>
  <p:clrMapOvr>
    <a:masterClrMapping/>
  </p:clrMapOvr>
  <mc:AlternateContent xmlns:mc="http://schemas.openxmlformats.org/markup-compatibility/2006" xmlns:p14="http://schemas.microsoft.com/office/powerpoint/2010/main">
    <mc:Choice Requires="p14">
      <p:transition spd="slow" p14:dur="2000" advTm="72832"/>
    </mc:Choice>
    <mc:Fallback xmlns="">
      <p:transition spd="slow" advTm="72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Questions and Answers</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3">
            <a:extLst>
              <a:ext uri="{FF2B5EF4-FFF2-40B4-BE49-F238E27FC236}">
                <a16:creationId xmlns:a16="http://schemas.microsoft.com/office/drawing/2014/main" id="{E1FA0282-9A06-4EDE-AF4F-684B0F493290}"/>
              </a:ext>
            </a:extLst>
          </p:cNvPr>
          <p:cNvSpPr txBox="1">
            <a:spLocks noChangeArrowheads="1"/>
          </p:cNvSpPr>
          <p:nvPr/>
        </p:nvSpPr>
        <p:spPr>
          <a:xfrm>
            <a:off x="472440" y="983225"/>
            <a:ext cx="11142198" cy="5637526"/>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a:buClr>
                <a:schemeClr val="accent2">
                  <a:lumMod val="75000"/>
                </a:schemeClr>
              </a:buClr>
              <a:buFont typeface="Wingdings" panose="05000000000000000000" pitchFamily="2" charset="2"/>
              <a:buChar char="§"/>
            </a:pPr>
            <a:endPar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How do I change my primary care provider?</a:t>
            </a:r>
          </a:p>
          <a:p>
            <a:pPr lvl="1">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Call your Medicaid HMO’s Member Services number. If you created an account on your Medicaid HMO patient portal, you may be able to change primary care providers that way, also.</a:t>
            </a:r>
          </a:p>
          <a:p>
            <a:pPr>
              <a:buClr>
                <a:schemeClr val="accent2">
                  <a:lumMod val="75000"/>
                </a:schemeClr>
              </a:buClr>
              <a:buFont typeface="Wingdings" panose="05000000000000000000" pitchFamily="2" charset="2"/>
              <a:buChar char="§"/>
            </a:pPr>
            <a:endPar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How often can I change Medicaid HMOs?</a:t>
            </a:r>
          </a:p>
          <a:p>
            <a:pPr lvl="1">
              <a:buClr>
                <a:srgbClr val="B86747"/>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Once a month, if you like. Changes take between 15-45 calendar days.</a:t>
            </a:r>
          </a:p>
          <a:p>
            <a:pPr>
              <a:buClr>
                <a:schemeClr val="accent2">
                  <a:lumMod val="75000"/>
                </a:schemeClr>
              </a:buClr>
              <a:buFont typeface="Wingdings" panose="05000000000000000000" pitchFamily="2" charset="2"/>
              <a:buChar char="§"/>
            </a:pPr>
            <a:endPar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How do I change Medicaid HMOs?</a:t>
            </a:r>
          </a:p>
          <a:p>
            <a:pPr lvl="1">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Call the Texas Enrollment Broker Helpline at </a:t>
            </a:r>
            <a:r>
              <a:rPr lang="en-US" sz="1800" b="1" dirty="0">
                <a:solidFill>
                  <a:srgbClr val="B86747"/>
                </a:solidFill>
                <a:latin typeface="Tahoma" panose="020B0604030504040204" pitchFamily="34" charset="0"/>
                <a:ea typeface="Tahoma" panose="020B0604030504040204" pitchFamily="34" charset="0"/>
                <a:cs typeface="Tahoma" panose="020B0604030504040204" pitchFamily="34" charset="0"/>
              </a:rPr>
              <a:t>2-1-1</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(800-964-2777), </a:t>
            </a:r>
            <a:r>
              <a:rPr lang="en-US" sz="1800" b="1" dirty="0">
                <a:solidFill>
                  <a:srgbClr val="B86747"/>
                </a:solidFill>
                <a:latin typeface="Tahoma" panose="020B0604030504040204" pitchFamily="34" charset="0"/>
                <a:ea typeface="Tahoma" panose="020B0604030504040204" pitchFamily="34" charset="0"/>
                <a:cs typeface="Tahoma" panose="020B0604030504040204" pitchFamily="34" charset="0"/>
              </a:rPr>
              <a:t>Option 2, </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or online at </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hlinkClick r:id="rId5"/>
              </a:rPr>
              <a:t>https://www.yourtexasbenefits.com/Learn/Home#</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a:t>
            </a:r>
          </a:p>
        </p:txBody>
      </p:sp>
      <p:pic>
        <p:nvPicPr>
          <p:cNvPr id="3" name="Audio 2">
            <a:hlinkClick r:id="" action="ppaction://media"/>
            <a:extLst>
              <a:ext uri="{FF2B5EF4-FFF2-40B4-BE49-F238E27FC236}">
                <a16:creationId xmlns:a16="http://schemas.microsoft.com/office/drawing/2014/main" id="{93581F6B-B506-44A3-AC95-74F3B3FB26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27509003"/>
      </p:ext>
    </p:extLst>
  </p:cSld>
  <p:clrMapOvr>
    <a:masterClrMapping/>
  </p:clrMapOvr>
  <mc:AlternateContent xmlns:mc="http://schemas.openxmlformats.org/markup-compatibility/2006" xmlns:p14="http://schemas.microsoft.com/office/powerpoint/2010/main">
    <mc:Choice Requires="p14">
      <p:transition spd="slow" p14:dur="2000" advTm="49708"/>
    </mc:Choice>
    <mc:Fallback xmlns="">
      <p:transition spd="slow" advTm="49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Questions and Answers</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3">
            <a:extLst>
              <a:ext uri="{FF2B5EF4-FFF2-40B4-BE49-F238E27FC236}">
                <a16:creationId xmlns:a16="http://schemas.microsoft.com/office/drawing/2014/main" id="{E1FA0282-9A06-4EDE-AF4F-684B0F493290}"/>
              </a:ext>
            </a:extLst>
          </p:cNvPr>
          <p:cNvSpPr txBox="1">
            <a:spLocks noChangeArrowheads="1"/>
          </p:cNvSpPr>
          <p:nvPr/>
        </p:nvSpPr>
        <p:spPr>
          <a:xfrm>
            <a:off x="472440" y="983225"/>
            <a:ext cx="11142198" cy="5637526"/>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If I change Medicaid HMOs, will it provide me with the same benefits as my current plan?</a:t>
            </a:r>
          </a:p>
          <a:p>
            <a:pPr lvl="1">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All Medicaid HMOs are required to cover the same services as Texas Medicaid. If you have a question on a specific benefit that you want to be sure is covered under the new Medicaid HMO, call the Texas Enrollment Broker Helpline at </a:t>
            </a:r>
            <a:r>
              <a:rPr lang="en-US" sz="1800" b="1" dirty="0">
                <a:solidFill>
                  <a:srgbClr val="B86747"/>
                </a:solidFill>
                <a:latin typeface="Tahoma" panose="020B0604030504040204" pitchFamily="34" charset="0"/>
                <a:ea typeface="Tahoma" panose="020B0604030504040204" pitchFamily="34" charset="0"/>
                <a:cs typeface="Tahoma" panose="020B0604030504040204" pitchFamily="34" charset="0"/>
              </a:rPr>
              <a:t>2-1-1</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(800-964-2777),</a:t>
            </a:r>
            <a:r>
              <a:rPr kumimoji="0" lang="en-US" sz="1800" b="0" i="0" u="none" strike="noStrike" kern="1200" cap="none" spc="0" normalizeH="0" baseline="0" noProof="0" dirty="0">
                <a:ln>
                  <a:noFill/>
                </a:ln>
                <a:solidFill>
                  <a:srgbClr val="B86747"/>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a:ln>
                  <a:noFill/>
                </a:ln>
                <a:solidFill>
                  <a:srgbClr val="B86747"/>
                </a:solidFill>
                <a:effectLst/>
                <a:uLnTx/>
                <a:uFillTx/>
                <a:latin typeface="Tahoma" panose="020B0604030504040204" pitchFamily="34" charset="0"/>
                <a:ea typeface="Tahoma" panose="020B0604030504040204" pitchFamily="34" charset="0"/>
                <a:cs typeface="Tahoma" panose="020B0604030504040204" pitchFamily="34" charset="0"/>
              </a:rPr>
              <a:t>Option 2</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a:t>
            </a:r>
            <a:r>
              <a:rPr kumimoji="0" lang="en-US" sz="1800" b="0" i="0" u="none" strike="noStrike" kern="1200" cap="none" spc="0" normalizeH="0" baseline="0" noProof="0" dirty="0">
                <a:ln>
                  <a:noFill/>
                </a:ln>
                <a:solidFill>
                  <a:srgbClr val="B86747"/>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and confirm.</a:t>
            </a:r>
          </a:p>
          <a:p>
            <a:pPr marL="419100" lvl="1" indent="0">
              <a:buClr>
                <a:schemeClr val="accent2">
                  <a:lumMod val="75000"/>
                </a:schemeClr>
              </a:buClr>
              <a:buNone/>
            </a:pPr>
            <a:endPar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If I change Medicaid HMOs, will there be any changes to my doctors?</a:t>
            </a:r>
          </a:p>
          <a:p>
            <a:pPr lvl="1">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There could be. Not all doctors work with all Medicaid HMOs. Before you change Medicaid HMOs, </a:t>
            </a:r>
            <a:r>
              <a:rPr lang="en-US" sz="1800" b="1" dirty="0">
                <a:solidFill>
                  <a:srgbClr val="B86747"/>
                </a:solidFill>
                <a:latin typeface="Tahoma" panose="020B0604030504040204" pitchFamily="34" charset="0"/>
                <a:ea typeface="Tahoma" panose="020B0604030504040204" pitchFamily="34" charset="0"/>
                <a:cs typeface="Tahoma" panose="020B0604030504040204" pitchFamily="34" charset="0"/>
              </a:rPr>
              <a:t>you should ask your doctors which Medicaid HMOs they work with. </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You can also check the Medicaid HMO online provider directories.</a:t>
            </a:r>
          </a:p>
          <a:p>
            <a:pPr marL="419100" lvl="1" indent="0">
              <a:buClr>
                <a:schemeClr val="accent2">
                  <a:lumMod val="75000"/>
                </a:schemeClr>
              </a:buClr>
              <a:buNone/>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Important</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You should also pay close attention to the </a:t>
            </a:r>
            <a:r>
              <a:rPr lang="en-US" sz="1800" u="sng" dirty="0">
                <a:solidFill>
                  <a:srgbClr val="B86747"/>
                </a:solidFill>
                <a:latin typeface="Tahoma" panose="020B0604030504040204" pitchFamily="34" charset="0"/>
                <a:ea typeface="Tahoma" panose="020B0604030504040204" pitchFamily="34" charset="0"/>
                <a:cs typeface="Tahoma" panose="020B0604030504040204" pitchFamily="34" charset="0"/>
              </a:rPr>
              <a:t>specific plan</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Not all providers might be in-network with all Medicaid HMO plans. </a:t>
            </a:r>
          </a:p>
          <a:p>
            <a:pPr lvl="2">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For example: if you are eligible for a Medicaid HMO </a:t>
            </a:r>
            <a:r>
              <a:rPr lang="en-US" sz="1800" u="sng" dirty="0">
                <a:solidFill>
                  <a:srgbClr val="B86747"/>
                </a:solidFill>
                <a:latin typeface="Tahoma" panose="020B0604030504040204" pitchFamily="34" charset="0"/>
                <a:ea typeface="Tahoma" panose="020B0604030504040204" pitchFamily="34" charset="0"/>
                <a:cs typeface="Tahoma" panose="020B0604030504040204" pitchFamily="34" charset="0"/>
              </a:rPr>
              <a:t>Star Plus</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plan and you are considering </a:t>
            </a:r>
            <a:r>
              <a:rPr lang="en-US" sz="1800" u="sng" dirty="0">
                <a:solidFill>
                  <a:srgbClr val="B86747"/>
                </a:solidFill>
                <a:latin typeface="Tahoma" panose="020B0604030504040204" pitchFamily="34" charset="0"/>
                <a:ea typeface="Tahoma" panose="020B0604030504040204" pitchFamily="34" charset="0"/>
                <a:cs typeface="Tahoma" panose="020B0604030504040204" pitchFamily="34" charset="0"/>
              </a:rPr>
              <a:t>UnitedHealthcare Community Plan Star Plus</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you should ask your doctors specifically, or look at the UnitedHealthcare Community Plan online directory, to confirm if they are in-network with </a:t>
            </a:r>
            <a:r>
              <a:rPr lang="en-US" sz="1800" u="sng" dirty="0">
                <a:solidFill>
                  <a:srgbClr val="B86747"/>
                </a:solidFill>
                <a:latin typeface="Tahoma" panose="020B0604030504040204" pitchFamily="34" charset="0"/>
                <a:ea typeface="Tahoma" panose="020B0604030504040204" pitchFamily="34" charset="0"/>
                <a:cs typeface="Tahoma" panose="020B0604030504040204" pitchFamily="34" charset="0"/>
              </a:rPr>
              <a:t>UnitedHealthcare Community Plan Star Plus</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a:t>
            </a:r>
          </a:p>
        </p:txBody>
      </p:sp>
      <p:pic>
        <p:nvPicPr>
          <p:cNvPr id="6" name="Audio 5">
            <a:hlinkClick r:id="" action="ppaction://media"/>
            <a:extLst>
              <a:ext uri="{FF2B5EF4-FFF2-40B4-BE49-F238E27FC236}">
                <a16:creationId xmlns:a16="http://schemas.microsoft.com/office/drawing/2014/main" id="{2B932154-D565-4CEA-B2C1-1D9A92F624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98595878"/>
      </p:ext>
    </p:extLst>
  </p:cSld>
  <p:clrMapOvr>
    <a:masterClrMapping/>
  </p:clrMapOvr>
  <mc:AlternateContent xmlns:mc="http://schemas.openxmlformats.org/markup-compatibility/2006" xmlns:p14="http://schemas.microsoft.com/office/powerpoint/2010/main">
    <mc:Choice Requires="p14">
      <p:transition spd="slow" p14:dur="2000" advTm="77051"/>
    </mc:Choice>
    <mc:Fallback xmlns="">
      <p:transition spd="slow" advTm="77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Questions and Answers</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3">
            <a:extLst>
              <a:ext uri="{FF2B5EF4-FFF2-40B4-BE49-F238E27FC236}">
                <a16:creationId xmlns:a16="http://schemas.microsoft.com/office/drawing/2014/main" id="{E1FA0282-9A06-4EDE-AF4F-684B0F493290}"/>
              </a:ext>
            </a:extLst>
          </p:cNvPr>
          <p:cNvSpPr txBox="1">
            <a:spLocks noChangeArrowheads="1"/>
          </p:cNvSpPr>
          <p:nvPr/>
        </p:nvSpPr>
        <p:spPr>
          <a:xfrm>
            <a:off x="472440" y="1038481"/>
            <a:ext cx="11142198" cy="5646404"/>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If I change Medicaid HMOs, will it continue to provide vision, medication, and dental services?</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Yes. These are core benefits covered under all Medicaid HMOs.</a:t>
            </a:r>
          </a:p>
          <a:p>
            <a:pPr marL="419100" lvl="1" indent="0">
              <a:buClr>
                <a:schemeClr val="accent2">
                  <a:lumMod val="75000"/>
                </a:schemeClr>
              </a:buClr>
              <a:buNone/>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How can I get help with navigating the Medicaid HMO patient website?</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Call your Medicaid HMO’s Member Services number.</a:t>
            </a:r>
          </a:p>
          <a:p>
            <a:pPr marL="419100" lvl="1" indent="0">
              <a:buClr>
                <a:schemeClr val="accent2">
                  <a:lumMod val="75000"/>
                </a:schemeClr>
              </a:buClr>
              <a:buNone/>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What are some examples of non-covered services under Texas Medicaid, including Medicaid HMOs?</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Anything considered experimental or investigational, such as a new treatment being tested or hasn’t been shown to work</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Any surgery that isn’t medically necessary</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Infertility treatment services</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Private room and personal comfort items when hospitalized</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Reversal of voluntary sterilization</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Sex change surgery</a:t>
            </a:r>
          </a:p>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If I decided to have a non-covered service, how much would I have to pay?</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You would be responsible for the entire cost; i.e., whatever amount the provider </a:t>
            </a:r>
          </a:p>
          <a:p>
            <a:pPr marL="419100" lvl="1" indent="0">
              <a:buClr>
                <a:schemeClr val="accent2">
                  <a:lumMod val="75000"/>
                </a:schemeClr>
              </a:buClr>
              <a:buNone/>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charges for the procedure. </a:t>
            </a:r>
          </a:p>
          <a:p>
            <a:pPr>
              <a:buClr>
                <a:schemeClr val="accent2">
                  <a:lumMod val="75000"/>
                </a:schemeClr>
              </a:buClr>
              <a:buFont typeface="Wingdings" panose="05000000000000000000" pitchFamily="2" charset="2"/>
              <a:buChar char="§"/>
            </a:pPr>
            <a:endPar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a:extLst>
              <a:ext uri="{FF2B5EF4-FFF2-40B4-BE49-F238E27FC236}">
                <a16:creationId xmlns:a16="http://schemas.microsoft.com/office/drawing/2014/main" id="{C2605BF5-A91B-458D-9576-16EDDD7182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75910640"/>
      </p:ext>
    </p:extLst>
  </p:cSld>
  <p:clrMapOvr>
    <a:masterClrMapping/>
  </p:clrMapOvr>
  <mc:AlternateContent xmlns:mc="http://schemas.openxmlformats.org/markup-compatibility/2006" xmlns:p14="http://schemas.microsoft.com/office/powerpoint/2010/main">
    <mc:Choice Requires="p14">
      <p:transition spd="slow" p14:dur="2000" advTm="79801"/>
    </mc:Choice>
    <mc:Fallback xmlns="">
      <p:transition spd="slow" advTm="79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5" name="Title 1">
            <a:extLst>
              <a:ext uri="{FF2B5EF4-FFF2-40B4-BE49-F238E27FC236}">
                <a16:creationId xmlns:a16="http://schemas.microsoft.com/office/drawing/2014/main" id="{3523655B-8DD1-47EA-B1A1-0F857A85C02F}"/>
              </a:ext>
            </a:extLst>
          </p:cNvPr>
          <p:cNvSpPr>
            <a:spLocks noGrp="1"/>
          </p:cNvSpPr>
          <p:nvPr>
            <p:ph type="title"/>
          </p:nvPr>
        </p:nvSpPr>
        <p:spPr>
          <a:xfrm>
            <a:off x="472440" y="1"/>
            <a:ext cx="11583436"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Resources</a:t>
            </a:r>
          </a:p>
        </p:txBody>
      </p:sp>
      <p:sp>
        <p:nvSpPr>
          <p:cNvPr id="7" name="Rectangle 3">
            <a:extLst>
              <a:ext uri="{FF2B5EF4-FFF2-40B4-BE49-F238E27FC236}">
                <a16:creationId xmlns:a16="http://schemas.microsoft.com/office/drawing/2014/main" id="{CA361ADC-6193-4D23-AC69-C8047CF7DA0E}"/>
              </a:ext>
            </a:extLst>
          </p:cNvPr>
          <p:cNvSpPr>
            <a:spLocks noChangeArrowheads="1"/>
          </p:cNvSpPr>
          <p:nvPr/>
        </p:nvSpPr>
        <p:spPr bwMode="auto">
          <a:xfrm>
            <a:off x="472440" y="1186475"/>
            <a:ext cx="10571381" cy="418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SzPct val="100000"/>
              <a:buFont typeface="Wingdings" panose="05000000000000000000" pitchFamily="2" charset="2"/>
              <a:buChar char="§"/>
              <a:defRPr/>
            </a:pPr>
            <a:r>
              <a:rPr lang="en-US" sz="2000" dirty="0">
                <a:solidFill>
                  <a:srgbClr val="B86747"/>
                </a:solidFill>
                <a:latin typeface="Tahoma" pitchFamily="34" charset="0"/>
                <a:sym typeface="Calibri" pitchFamily="34" charset="0"/>
              </a:rPr>
              <a:t>Once you are enrolled in a Medicaid HMO plan, there are several available resources to help you more fully understand its benefits. You can:</a:t>
            </a:r>
          </a:p>
          <a:p>
            <a:pPr marL="342900" indent="-342900" eaLnBrk="1" hangingPunct="1">
              <a:spcBef>
                <a:spcPts val="800"/>
              </a:spcBef>
              <a:buSzPct val="100000"/>
              <a:buFont typeface="Wingdings" panose="05000000000000000000" pitchFamily="2" charset="2"/>
              <a:buChar char="§"/>
              <a:defRPr/>
            </a:pPr>
            <a:endParaRPr lang="en-US" sz="800" dirty="0">
              <a:solidFill>
                <a:srgbClr val="B86747"/>
              </a:solidFill>
              <a:latin typeface="Tahoma" pitchFamily="34" charset="0"/>
              <a:sym typeface="Calibri" pitchFamily="34" charset="0"/>
            </a:endParaRPr>
          </a:p>
          <a:p>
            <a:pPr marL="800100" lvl="1" indent="-342900" eaLnBrk="1" hangingPunct="1">
              <a:spcBef>
                <a:spcPts val="800"/>
              </a:spcBef>
              <a:buSzPct val="100000"/>
              <a:buFont typeface="Wingdings" panose="05000000000000000000" pitchFamily="2" charset="2"/>
              <a:buChar char="§"/>
              <a:defRPr/>
            </a:pPr>
            <a:r>
              <a:rPr lang="en-US" sz="2000" dirty="0">
                <a:solidFill>
                  <a:srgbClr val="B86747"/>
                </a:solidFill>
                <a:latin typeface="Tahoma" pitchFamily="34" charset="0"/>
                <a:sym typeface="Calibri" pitchFamily="34" charset="0"/>
              </a:rPr>
              <a:t>Refer to the member handbook that is available in print or on the Medicaid HMO’s website;</a:t>
            </a:r>
          </a:p>
          <a:p>
            <a:pPr lvl="1" eaLnBrk="1" hangingPunct="1">
              <a:spcBef>
                <a:spcPts val="800"/>
              </a:spcBef>
              <a:buSzPct val="100000"/>
              <a:defRPr/>
            </a:pPr>
            <a:endParaRPr lang="en-US" sz="800" dirty="0">
              <a:solidFill>
                <a:srgbClr val="B86747"/>
              </a:solidFill>
              <a:latin typeface="Tahoma" pitchFamily="34" charset="0"/>
              <a:sym typeface="Calibri" pitchFamily="34" charset="0"/>
            </a:endParaRPr>
          </a:p>
          <a:p>
            <a:pPr marL="800100" lvl="1" indent="-342900" eaLnBrk="1" hangingPunct="1">
              <a:spcBef>
                <a:spcPts val="800"/>
              </a:spcBef>
              <a:buSzPct val="100000"/>
              <a:buFont typeface="Wingdings" panose="05000000000000000000" pitchFamily="2" charset="2"/>
              <a:buChar char="§"/>
              <a:defRPr/>
            </a:pPr>
            <a:r>
              <a:rPr lang="en-US" sz="2000" dirty="0">
                <a:solidFill>
                  <a:srgbClr val="B86747"/>
                </a:solidFill>
                <a:latin typeface="Tahoma" pitchFamily="34" charset="0"/>
                <a:sym typeface="Calibri" pitchFamily="34" charset="0"/>
              </a:rPr>
              <a:t>Contact the Member Services Department;</a:t>
            </a:r>
          </a:p>
          <a:p>
            <a:pPr marL="800100" lvl="1" indent="-342900" eaLnBrk="1" hangingPunct="1">
              <a:spcBef>
                <a:spcPts val="800"/>
              </a:spcBef>
              <a:buSzPct val="100000"/>
              <a:buFont typeface="Wingdings" panose="05000000000000000000" pitchFamily="2" charset="2"/>
              <a:buChar char="§"/>
              <a:defRPr/>
            </a:pPr>
            <a:endParaRPr lang="en-US" sz="800" dirty="0">
              <a:solidFill>
                <a:srgbClr val="B86747"/>
              </a:solidFill>
              <a:latin typeface="Tahoma" pitchFamily="34" charset="0"/>
              <a:sym typeface="Calibri" pitchFamily="34" charset="0"/>
            </a:endParaRPr>
          </a:p>
          <a:p>
            <a:pPr marL="800100" lvl="1" indent="-342900" eaLnBrk="1" hangingPunct="1">
              <a:spcBef>
                <a:spcPts val="800"/>
              </a:spcBef>
              <a:buSzPct val="100000"/>
              <a:buFont typeface="Wingdings" panose="05000000000000000000" pitchFamily="2" charset="2"/>
              <a:buChar char="§"/>
              <a:defRPr/>
            </a:pPr>
            <a:r>
              <a:rPr lang="en-US" sz="2000" dirty="0">
                <a:solidFill>
                  <a:srgbClr val="B86747"/>
                </a:solidFill>
                <a:latin typeface="Tahoma" pitchFamily="34" charset="0"/>
                <a:sym typeface="Calibri" pitchFamily="34" charset="0"/>
              </a:rPr>
              <a:t>Use the Medicaid HMO secure client website to chat with someone or send a message.</a:t>
            </a:r>
          </a:p>
          <a:p>
            <a:pPr marL="800100" lvl="1" indent="-342900" eaLnBrk="1" hangingPunct="1">
              <a:spcBef>
                <a:spcPts val="800"/>
              </a:spcBef>
              <a:buSzPct val="100000"/>
              <a:buFont typeface="Wingdings" panose="05000000000000000000" pitchFamily="2" charset="2"/>
              <a:buChar char="§"/>
              <a:defRPr/>
            </a:pPr>
            <a:endParaRPr lang="en-US" sz="2000" dirty="0">
              <a:solidFill>
                <a:srgbClr val="B86747"/>
              </a:solidFill>
              <a:latin typeface="Tahoma" pitchFamily="34" charset="0"/>
              <a:sym typeface="Calibri" pitchFamily="34" charset="0"/>
            </a:endParaRPr>
          </a:p>
          <a:p>
            <a:pPr lvl="1" eaLnBrk="1" hangingPunct="1">
              <a:spcBef>
                <a:spcPts val="800"/>
              </a:spcBef>
              <a:buSzPct val="100000"/>
              <a:defRPr/>
            </a:pPr>
            <a:endParaRPr lang="en-US" sz="2000" dirty="0">
              <a:solidFill>
                <a:srgbClr val="B86747"/>
              </a:solidFill>
              <a:latin typeface="Tahoma" pitchFamily="34" charset="0"/>
              <a:sym typeface="Calibri" pitchFamily="34" charset="0"/>
            </a:endParaRPr>
          </a:p>
        </p:txBody>
      </p:sp>
      <p:pic>
        <p:nvPicPr>
          <p:cNvPr id="6" name="Audio 5">
            <a:hlinkClick r:id="" action="ppaction://media"/>
            <a:extLst>
              <a:ext uri="{FF2B5EF4-FFF2-40B4-BE49-F238E27FC236}">
                <a16:creationId xmlns:a16="http://schemas.microsoft.com/office/drawing/2014/main" id="{FE879627-6DD7-4B11-9CF9-1422780706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11037652"/>
      </p:ext>
    </p:extLst>
  </p:cSld>
  <p:clrMapOvr>
    <a:masterClrMapping/>
  </p:clrMapOvr>
  <mc:AlternateContent xmlns:mc="http://schemas.openxmlformats.org/markup-compatibility/2006" xmlns:p14="http://schemas.microsoft.com/office/powerpoint/2010/main">
    <mc:Choice Requires="p14">
      <p:transition spd="slow" p14:dur="2000" advTm="33460"/>
    </mc:Choice>
    <mc:Fallback xmlns="">
      <p:transition spd="slow" advTm="33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5515BC-2D71-43E1-9808-E8314AB0FDCB}"/>
              </a:ext>
            </a:extLst>
          </p:cNvPr>
          <p:cNvPicPr>
            <a:picLocks noChangeAspect="1"/>
          </p:cNvPicPr>
          <p:nvPr/>
        </p:nvPicPr>
        <p:blipFill rotWithShape="1">
          <a:blip r:embed="rId4"/>
          <a:srcRect b="1993"/>
          <a:stretch/>
        </p:blipFill>
        <p:spPr>
          <a:xfrm>
            <a:off x="568171" y="141302"/>
            <a:ext cx="10813002" cy="4825246"/>
          </a:xfrm>
          <a:prstGeom prst="rect">
            <a:avLst/>
          </a:prstGeom>
        </p:spPr>
      </p:pic>
      <p:pic>
        <p:nvPicPr>
          <p:cNvPr id="8" name="Picture 7">
            <a:extLst>
              <a:ext uri="{FF2B5EF4-FFF2-40B4-BE49-F238E27FC236}">
                <a16:creationId xmlns:a16="http://schemas.microsoft.com/office/drawing/2014/main" id="{A79A77F1-F9AB-488B-B0CB-D2F14975E661}"/>
              </a:ext>
            </a:extLst>
          </p:cNvPr>
          <p:cNvPicPr>
            <a:picLocks noChangeAspect="1"/>
          </p:cNvPicPr>
          <p:nvPr/>
        </p:nvPicPr>
        <p:blipFill>
          <a:blip r:embed="rId5"/>
          <a:stretch>
            <a:fillRect/>
          </a:stretch>
        </p:blipFill>
        <p:spPr>
          <a:xfrm>
            <a:off x="9809686" y="4966548"/>
            <a:ext cx="1876425" cy="1647825"/>
          </a:xfrm>
          <a:prstGeom prst="rect">
            <a:avLst/>
          </a:prstGeom>
        </p:spPr>
      </p:pic>
      <p:pic>
        <p:nvPicPr>
          <p:cNvPr id="2" name="Audio 1">
            <a:hlinkClick r:id="" action="ppaction://media"/>
            <a:extLst>
              <a:ext uri="{FF2B5EF4-FFF2-40B4-BE49-F238E27FC236}">
                <a16:creationId xmlns:a16="http://schemas.microsoft.com/office/drawing/2014/main" id="{BB3FCE97-A4FF-4F5D-A0F2-303858846A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70999719"/>
      </p:ext>
    </p:extLst>
  </p:cSld>
  <p:clrMapOvr>
    <a:masterClrMapping/>
  </p:clrMapOvr>
  <mc:AlternateContent xmlns:mc="http://schemas.openxmlformats.org/markup-compatibility/2006" xmlns:p14="http://schemas.microsoft.com/office/powerpoint/2010/main">
    <mc:Choice Requires="p14">
      <p:transition spd="slow" p14:dur="2000" advTm="26971"/>
    </mc:Choice>
    <mc:Fallback xmlns="">
      <p:transition spd="slow" advTm="26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8092644" cy="5013960"/>
          </a:xfrm>
          <a:prstGeom prst="rect">
            <a:avLst/>
          </a:prstGeom>
          <a:solidFill>
            <a:srgbClr val="8E8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0" y="942678"/>
            <a:ext cx="12192000" cy="3001568"/>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6574" y="926181"/>
            <a:ext cx="3351496" cy="2958278"/>
          </a:xfrm>
          <a:prstGeom prst="rect">
            <a:avLst/>
          </a:prstGeom>
        </p:spPr>
      </p:pic>
      <p:sp>
        <p:nvSpPr>
          <p:cNvPr id="8" name="TextBox 7"/>
          <p:cNvSpPr txBox="1"/>
          <p:nvPr/>
        </p:nvSpPr>
        <p:spPr>
          <a:xfrm>
            <a:off x="188536" y="1778497"/>
            <a:ext cx="7715572" cy="1107996"/>
          </a:xfrm>
          <a:prstGeom prst="rect">
            <a:avLst/>
          </a:prstGeom>
          <a:noFill/>
        </p:spPr>
        <p:txBody>
          <a:bodyPr wrap="square" rtlCol="0">
            <a:spAutoFit/>
          </a:bodyPr>
          <a:lstStyle/>
          <a:p>
            <a:pPr algn="ctr"/>
            <a:r>
              <a:rPr lang="en-US" sz="6600" i="1" dirty="0">
                <a:solidFill>
                  <a:schemeClr val="bg1"/>
                </a:solidFill>
                <a:latin typeface="Franklin Gothic Demi" panose="020B0703020102020204" pitchFamily="34" charset="0"/>
              </a:rPr>
              <a:t>Thank you!</a:t>
            </a:r>
          </a:p>
        </p:txBody>
      </p:sp>
      <p:pic>
        <p:nvPicPr>
          <p:cNvPr id="9" name="Audio 8">
            <a:hlinkClick r:id="" action="ppaction://media"/>
            <a:extLst>
              <a:ext uri="{FF2B5EF4-FFF2-40B4-BE49-F238E27FC236}">
                <a16:creationId xmlns:a16="http://schemas.microsoft.com/office/drawing/2014/main" id="{AD727FC3-1737-4662-BD46-A3F8E7DC5A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24845694"/>
      </p:ext>
    </p:extLst>
  </p:cSld>
  <p:clrMapOvr>
    <a:masterClrMapping/>
  </p:clrMapOvr>
  <mc:AlternateContent xmlns:mc="http://schemas.openxmlformats.org/markup-compatibility/2006" xmlns:p14="http://schemas.microsoft.com/office/powerpoint/2010/main">
    <mc:Choice Requires="p14">
      <p:transition spd="slow" p14:dur="2000" advTm="13119"/>
    </mc:Choice>
    <mc:Fallback xmlns="">
      <p:transition spd="slow" advTm="13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Introduction</a:t>
            </a:r>
          </a:p>
        </p:txBody>
      </p:sp>
      <p:pic>
        <p:nvPicPr>
          <p:cNvPr id="2" name="Picture 1">
            <a:extLst>
              <a:ext uri="{FF2B5EF4-FFF2-40B4-BE49-F238E27FC236}">
                <a16:creationId xmlns:a16="http://schemas.microsoft.com/office/drawing/2014/main" id="{15849A7A-89FA-2159-0725-9669A2FEB065}"/>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4">
            <a:extLst>
              <a:ext uri="{FF2B5EF4-FFF2-40B4-BE49-F238E27FC236}">
                <a16:creationId xmlns:a16="http://schemas.microsoft.com/office/drawing/2014/main" id="{947DD7B6-4AD6-4142-BDD4-6AFDDE7F86C4}"/>
              </a:ext>
            </a:extLst>
          </p:cNvPr>
          <p:cNvSpPr>
            <a:spLocks noChangeArrowheads="1"/>
          </p:cNvSpPr>
          <p:nvPr/>
        </p:nvSpPr>
        <p:spPr bwMode="auto">
          <a:xfrm>
            <a:off x="472440" y="1056623"/>
            <a:ext cx="10686001" cy="507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Clr>
                <a:srgbClr val="FFFFFF"/>
              </a:buClr>
              <a:buSzPct val="100000"/>
              <a:buFont typeface="Arial" pitchFamily="34" charset="0"/>
              <a:buNone/>
              <a:defRPr/>
            </a:pPr>
            <a:endParaRPr lang="en-US" sz="800" dirty="0">
              <a:solidFill>
                <a:schemeClr val="tx1"/>
              </a:solidFill>
              <a:latin typeface="Calibri"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1800" dirty="0">
              <a:latin typeface="Tahoma" panose="020B0604030504040204" pitchFamily="34" charset="0"/>
              <a:ea typeface="Tahoma" panose="020B0604030504040204" pitchFamily="34" charset="0"/>
              <a:cs typeface="Tahoma" panose="020B0604030504040204" pitchFamily="34" charset="0"/>
              <a:sym typeface="Calibri" pitchFamily="34" charset="0"/>
            </a:endParaRPr>
          </a:p>
        </p:txBody>
      </p:sp>
      <p:sp>
        <p:nvSpPr>
          <p:cNvPr id="6" name="Content Placeholder 2">
            <a:extLst>
              <a:ext uri="{FF2B5EF4-FFF2-40B4-BE49-F238E27FC236}">
                <a16:creationId xmlns:a16="http://schemas.microsoft.com/office/drawing/2014/main" id="{BF8FEE8F-D167-4D77-AADD-659EFBF5E6BC}"/>
              </a:ext>
            </a:extLst>
          </p:cNvPr>
          <p:cNvSpPr txBox="1">
            <a:spLocks/>
          </p:cNvSpPr>
          <p:nvPr/>
        </p:nvSpPr>
        <p:spPr>
          <a:xfrm>
            <a:off x="302040" y="1056623"/>
            <a:ext cx="10129222" cy="5566119"/>
          </a:xfrm>
          <a:prstGeom prst="rect">
            <a:avLst/>
          </a:prstGeom>
        </p:spPr>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fontAlgn="base">
              <a:lnSpc>
                <a:spcPct val="110000"/>
              </a:lnSpc>
              <a:spcAft>
                <a:spcPct val="0"/>
              </a:spcAft>
              <a:buClr>
                <a:srgbClr val="B86747"/>
              </a:buClr>
              <a:buSzPct val="100000"/>
              <a:buFont typeface="Wingdings" panose="05000000000000000000" pitchFamily="2" charset="2"/>
              <a:buChar char="§"/>
              <a:defRPr/>
            </a:pPr>
            <a:r>
              <a:rPr lang="en-US" sz="3600" dirty="0">
                <a:solidFill>
                  <a:srgbClr val="B86747"/>
                </a:solidFill>
                <a:latin typeface="Tahoma" panose="020B0604030504040204" pitchFamily="34" charset="0"/>
                <a:ea typeface="Tahoma" panose="020B0604030504040204" pitchFamily="34" charset="0"/>
                <a:cs typeface="Tahoma" panose="020B0604030504040204" pitchFamily="34" charset="0"/>
              </a:rPr>
              <a:t>Medicaid provides health coverage to millions of Americans who qualify, including low-income adults, children, pregnant women, elderly adults and people with disabilities. </a:t>
            </a:r>
          </a:p>
          <a:p>
            <a:pPr marL="457200" indent="-457200" algn="l">
              <a:lnSpc>
                <a:spcPct val="110000"/>
              </a:lnSpc>
              <a:buClr>
                <a:srgbClr val="B86747"/>
              </a:buClr>
              <a:buSzPct val="85000"/>
              <a:buFont typeface="Wingdings" panose="05000000000000000000" pitchFamily="2" charset="2"/>
              <a:buChar char="§"/>
              <a:defRPr/>
            </a:pPr>
            <a:endParaRPr lang="en-US" sz="15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457200" indent="-457200" algn="l" fontAlgn="base">
              <a:lnSpc>
                <a:spcPct val="110000"/>
              </a:lnSpc>
              <a:spcAft>
                <a:spcPct val="0"/>
              </a:spcAft>
              <a:buClr>
                <a:srgbClr val="B86747"/>
              </a:buClr>
              <a:buSzPct val="100000"/>
              <a:buFont typeface="Wingdings" panose="05000000000000000000" pitchFamily="2" charset="2"/>
              <a:buChar char="§"/>
              <a:defRPr/>
            </a:pPr>
            <a:r>
              <a:rPr lang="en-US" sz="3600" dirty="0">
                <a:solidFill>
                  <a:srgbClr val="B86747"/>
                </a:solidFill>
                <a:latin typeface="Tahoma" panose="020B0604030504040204" pitchFamily="34" charset="0"/>
                <a:ea typeface="Tahoma" panose="020B0604030504040204" pitchFamily="34" charset="0"/>
                <a:cs typeface="Tahoma" panose="020B0604030504040204" pitchFamily="34" charset="0"/>
              </a:rPr>
              <a:t>Medicaid is administered by states, according to federal requirements. The program is funded both by states and the federal government.</a:t>
            </a:r>
          </a:p>
          <a:p>
            <a:pPr marL="457200" indent="-457200" algn="l">
              <a:lnSpc>
                <a:spcPct val="110000"/>
              </a:lnSpc>
              <a:buClr>
                <a:srgbClr val="B86747"/>
              </a:buClr>
              <a:buSzPct val="85000"/>
              <a:buFont typeface="Wingdings" panose="05000000000000000000" pitchFamily="2" charset="2"/>
              <a:buChar char="§"/>
              <a:defRPr/>
            </a:pPr>
            <a:endParaRPr lang="en-US" sz="1500" dirty="0">
              <a:solidFill>
                <a:srgbClr val="B86747"/>
              </a:solidFill>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endParaRPr>
          </a:p>
          <a:p>
            <a:pPr marL="457200" indent="-457200" algn="l" fontAlgn="base">
              <a:lnSpc>
                <a:spcPct val="110000"/>
              </a:lnSpc>
              <a:spcAft>
                <a:spcPct val="0"/>
              </a:spcAft>
              <a:buClr>
                <a:srgbClr val="B86747"/>
              </a:buClr>
              <a:buSzPct val="100000"/>
              <a:buFont typeface="Wingdings" panose="05000000000000000000" pitchFamily="2" charset="2"/>
              <a:buChar char="§"/>
              <a:defRPr/>
            </a:pPr>
            <a:r>
              <a:rPr lang="en-US" sz="36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In Texas, the Health and Human Services Commission (HHSC):</a:t>
            </a:r>
          </a:p>
          <a:p>
            <a:pPr lvl="2" indent="-457200" algn="l" fontAlgn="base">
              <a:lnSpc>
                <a:spcPct val="110000"/>
              </a:lnSpc>
              <a:spcBef>
                <a:spcPts val="1000"/>
              </a:spcBef>
              <a:spcAft>
                <a:spcPct val="0"/>
              </a:spcAft>
              <a:buClr>
                <a:srgbClr val="B86747"/>
              </a:buClr>
              <a:buSzPct val="100000"/>
              <a:buFont typeface="Wingdings" panose="05000000000000000000" pitchFamily="2" charset="2"/>
              <a:buChar char="§"/>
              <a:defRPr/>
            </a:pPr>
            <a:r>
              <a:rPr lang="en-US" sz="36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Oversees Medicaid policy; </a:t>
            </a:r>
          </a:p>
          <a:p>
            <a:pPr lvl="2" indent="-457200" algn="l" fontAlgn="base">
              <a:lnSpc>
                <a:spcPct val="110000"/>
              </a:lnSpc>
              <a:spcBef>
                <a:spcPts val="1000"/>
              </a:spcBef>
              <a:spcAft>
                <a:spcPct val="0"/>
              </a:spcAft>
              <a:buClr>
                <a:srgbClr val="B86747"/>
              </a:buClr>
              <a:buSzPct val="100000"/>
              <a:buFont typeface="Wingdings" panose="05000000000000000000" pitchFamily="2" charset="2"/>
              <a:buChar char="§"/>
              <a:defRPr/>
            </a:pPr>
            <a:r>
              <a:rPr lang="en-US" sz="36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Determines client eligibility; </a:t>
            </a:r>
          </a:p>
          <a:p>
            <a:pPr lvl="2" indent="-457200" algn="l" fontAlgn="base">
              <a:lnSpc>
                <a:spcPct val="110000"/>
              </a:lnSpc>
              <a:spcBef>
                <a:spcPts val="1000"/>
              </a:spcBef>
              <a:spcAft>
                <a:spcPct val="0"/>
              </a:spcAft>
              <a:buClr>
                <a:srgbClr val="B86747"/>
              </a:buClr>
              <a:buSzPct val="100000"/>
              <a:buFont typeface="Wingdings" panose="05000000000000000000" pitchFamily="2" charset="2"/>
              <a:buChar char="§"/>
              <a:defRPr/>
            </a:pPr>
            <a:r>
              <a:rPr lang="en-US" sz="36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Oversees provider and health plan contracts; </a:t>
            </a:r>
          </a:p>
          <a:p>
            <a:pPr lvl="2" indent="-457200" algn="l" fontAlgn="base">
              <a:lnSpc>
                <a:spcPct val="110000"/>
              </a:lnSpc>
              <a:spcBef>
                <a:spcPts val="1000"/>
              </a:spcBef>
              <a:spcAft>
                <a:spcPct val="0"/>
              </a:spcAft>
              <a:buClr>
                <a:srgbClr val="B86747"/>
              </a:buClr>
              <a:buSzPct val="100000"/>
              <a:buFont typeface="Wingdings" panose="05000000000000000000" pitchFamily="2" charset="2"/>
              <a:buChar char="§"/>
              <a:defRPr/>
            </a:pPr>
            <a:r>
              <a:rPr lang="en-US" sz="36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Submits Medicaid State Plan documents to the federal Centers for Medicare and Medicaid Services.</a:t>
            </a:r>
            <a:endParaRPr lang="en-US" sz="36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hlinkClick r:id="rId5">
                <a:extLst>
                  <a:ext uri="{A12FA001-AC4F-418D-AE19-62706E023703}">
                    <ahyp:hlinkClr xmlns:ahyp="http://schemas.microsoft.com/office/drawing/2018/hyperlinkcolor" val="tx"/>
                  </a:ext>
                </a:extLst>
              </a:hlinkClick>
            </a:endParaRPr>
          </a:p>
          <a:p>
            <a:pPr algn="l">
              <a:buClr>
                <a:srgbClr val="AA2B1E"/>
              </a:buClr>
              <a:buSzPct val="85000"/>
              <a:defRPr/>
            </a:pPr>
            <a:endParaRPr lang="en-US" sz="2200" dirty="0">
              <a:solidFill>
                <a:srgbClr val="B86747"/>
              </a:solidFill>
              <a:latin typeface="Tahoma" panose="020B0604030504040204" pitchFamily="34" charset="0"/>
              <a:ea typeface="Tahoma" panose="020B0604030504040204" pitchFamily="34" charset="0"/>
              <a:cs typeface="Tahoma" panose="020B0604030504040204" pitchFamily="34" charset="0"/>
              <a:hlinkClick r:id="rId5"/>
            </a:endParaRPr>
          </a:p>
          <a:p>
            <a:pPr algn="l">
              <a:buClr>
                <a:srgbClr val="AA2B1E"/>
              </a:buClr>
              <a:buSzPct val="85000"/>
              <a:defRPr/>
            </a:pPr>
            <a:endParaRPr lang="en-US" sz="1500" dirty="0">
              <a:solidFill>
                <a:srgbClr val="B86747"/>
              </a:solidFill>
              <a:latin typeface="Tahoma" panose="020B0604030504040204" pitchFamily="34" charset="0"/>
              <a:ea typeface="Tahoma" panose="020B0604030504040204" pitchFamily="34" charset="0"/>
              <a:cs typeface="Tahoma" panose="020B0604030504040204" pitchFamily="34" charset="0"/>
              <a:hlinkClick r:id="rId5"/>
            </a:endParaRPr>
          </a:p>
          <a:p>
            <a:pPr algn="l">
              <a:buClr>
                <a:srgbClr val="AA2B1E"/>
              </a:buClr>
              <a:buSzPct val="85000"/>
              <a:defRPr/>
            </a:pPr>
            <a:endParaRPr lang="en-US" sz="1500" dirty="0">
              <a:solidFill>
                <a:srgbClr val="B86747"/>
              </a:solidFill>
              <a:latin typeface="Tahoma" panose="020B0604030504040204" pitchFamily="34" charset="0"/>
              <a:ea typeface="Tahoma" panose="020B0604030504040204" pitchFamily="34" charset="0"/>
              <a:cs typeface="Tahoma" panose="020B0604030504040204" pitchFamily="34" charset="0"/>
              <a:hlinkClick r:id="rId5"/>
            </a:endParaRPr>
          </a:p>
          <a:p>
            <a:pPr algn="l">
              <a:buClr>
                <a:srgbClr val="AA2B1E"/>
              </a:buClr>
              <a:buSzPct val="85000"/>
              <a:defRPr/>
            </a:pPr>
            <a:r>
              <a:rPr lang="en-US" sz="2900" b="1" i="1" dirty="0">
                <a:latin typeface="Tahoma" panose="020B0604030504040204" pitchFamily="34" charset="0"/>
                <a:ea typeface="Tahoma" panose="020B0604030504040204" pitchFamily="34" charset="0"/>
                <a:cs typeface="Tahoma" panose="020B0604030504040204" pitchFamily="34" charset="0"/>
              </a:rPr>
              <a:t>Reference: </a:t>
            </a:r>
            <a:r>
              <a:rPr lang="en-US" sz="2900" dirty="0">
                <a:latin typeface="Tahoma" panose="020B0604030504040204" pitchFamily="34" charset="0"/>
                <a:ea typeface="Tahoma" panose="020B0604030504040204" pitchFamily="34" charset="0"/>
                <a:cs typeface="Tahoma" panose="020B0604030504040204" pitchFamily="34" charset="0"/>
                <a:hlinkClick r:id="rId6"/>
              </a:rPr>
              <a:t>https://www.medicaid.gov/medicaid/index.html</a:t>
            </a:r>
            <a:r>
              <a:rPr lang="en-US" sz="2900" dirty="0">
                <a:latin typeface="Tahoma" panose="020B0604030504040204" pitchFamily="34" charset="0"/>
                <a:ea typeface="Tahoma" panose="020B0604030504040204" pitchFamily="34" charset="0"/>
                <a:cs typeface="Tahoma" panose="020B0604030504040204" pitchFamily="34" charset="0"/>
              </a:rPr>
              <a:t> </a:t>
            </a:r>
            <a:endParaRPr lang="en-US" sz="2900" dirty="0">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endParaRPr>
          </a:p>
        </p:txBody>
      </p:sp>
      <p:pic>
        <p:nvPicPr>
          <p:cNvPr id="3" name="Audio 2">
            <a:hlinkClick r:id="" action="ppaction://media"/>
            <a:extLst>
              <a:ext uri="{FF2B5EF4-FFF2-40B4-BE49-F238E27FC236}">
                <a16:creationId xmlns:a16="http://schemas.microsoft.com/office/drawing/2014/main" id="{E241458A-7FFF-4731-920A-305009CCF3F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60159641"/>
      </p:ext>
    </p:extLst>
  </p:cSld>
  <p:clrMapOvr>
    <a:masterClrMapping/>
  </p:clrMapOvr>
  <mc:AlternateContent xmlns:mc="http://schemas.openxmlformats.org/markup-compatibility/2006" xmlns:p14="http://schemas.microsoft.com/office/powerpoint/2010/main">
    <mc:Choice Requires="p14">
      <p:transition spd="slow" p14:dur="2000" advTm="49805"/>
    </mc:Choice>
    <mc:Fallback xmlns="">
      <p:transition spd="slow" advTm="49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Texas Medicaid Eligibility</a:t>
            </a:r>
          </a:p>
        </p:txBody>
      </p:sp>
      <p:pic>
        <p:nvPicPr>
          <p:cNvPr id="2" name="Picture 1">
            <a:extLst>
              <a:ext uri="{FF2B5EF4-FFF2-40B4-BE49-F238E27FC236}">
                <a16:creationId xmlns:a16="http://schemas.microsoft.com/office/drawing/2014/main" id="{15849A7A-89FA-2159-0725-9669A2FEB065}"/>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4">
            <a:extLst>
              <a:ext uri="{FF2B5EF4-FFF2-40B4-BE49-F238E27FC236}">
                <a16:creationId xmlns:a16="http://schemas.microsoft.com/office/drawing/2014/main" id="{947DD7B6-4AD6-4142-BDD4-6AFDDE7F86C4}"/>
              </a:ext>
            </a:extLst>
          </p:cNvPr>
          <p:cNvSpPr>
            <a:spLocks noChangeArrowheads="1"/>
          </p:cNvSpPr>
          <p:nvPr/>
        </p:nvSpPr>
        <p:spPr bwMode="auto">
          <a:xfrm>
            <a:off x="472441" y="1052917"/>
            <a:ext cx="10515599" cy="490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Clr>
                <a:srgbClr val="FFFFFF"/>
              </a:buClr>
              <a:buSzPct val="100000"/>
              <a:buFont typeface="Arial" pitchFamily="34" charset="0"/>
              <a:buNone/>
              <a:defRPr/>
            </a:pPr>
            <a:endParaRPr lang="en-US" sz="800" dirty="0">
              <a:solidFill>
                <a:schemeClr val="tx1"/>
              </a:solidFill>
              <a:latin typeface="Calibri"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1800" dirty="0">
              <a:latin typeface="Tahoma" panose="020B0604030504040204" pitchFamily="34" charset="0"/>
              <a:ea typeface="Tahoma" panose="020B0604030504040204" pitchFamily="34" charset="0"/>
              <a:cs typeface="Tahoma" panose="020B0604030504040204" pitchFamily="34" charset="0"/>
              <a:sym typeface="Calibri" pitchFamily="34" charset="0"/>
            </a:endParaRPr>
          </a:p>
        </p:txBody>
      </p:sp>
      <p:sp>
        <p:nvSpPr>
          <p:cNvPr id="6" name="Content Placeholder 2">
            <a:extLst>
              <a:ext uri="{FF2B5EF4-FFF2-40B4-BE49-F238E27FC236}">
                <a16:creationId xmlns:a16="http://schemas.microsoft.com/office/drawing/2014/main" id="{BF8FEE8F-D167-4D77-AADD-659EFBF5E6BC}"/>
              </a:ext>
            </a:extLst>
          </p:cNvPr>
          <p:cNvSpPr txBox="1">
            <a:spLocks/>
          </p:cNvSpPr>
          <p:nvPr/>
        </p:nvSpPr>
        <p:spPr>
          <a:xfrm>
            <a:off x="472440" y="1116958"/>
            <a:ext cx="10173893" cy="460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Clr>
                <a:srgbClr val="AA2B1E"/>
              </a:buClr>
              <a:buSzPct val="85000"/>
              <a:buFont typeface="Wingdings" panose="05000000000000000000" pitchFamily="2" charset="2"/>
              <a:buChar char="§"/>
              <a:defRPr/>
            </a:pPr>
            <a:endParaRPr lang="en-US" sz="1500" dirty="0">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endParaRPr>
          </a:p>
        </p:txBody>
      </p:sp>
      <p:sp>
        <p:nvSpPr>
          <p:cNvPr id="7" name="Rectangle 3">
            <a:extLst>
              <a:ext uri="{FF2B5EF4-FFF2-40B4-BE49-F238E27FC236}">
                <a16:creationId xmlns:a16="http://schemas.microsoft.com/office/drawing/2014/main" id="{2BA04E5B-FC9F-433C-92B2-C091D0E175F6}"/>
              </a:ext>
            </a:extLst>
          </p:cNvPr>
          <p:cNvSpPr txBox="1">
            <a:spLocks noChangeArrowheads="1"/>
          </p:cNvSpPr>
          <p:nvPr/>
        </p:nvSpPr>
        <p:spPr>
          <a:xfrm>
            <a:off x="472439" y="939567"/>
            <a:ext cx="10873223" cy="5478988"/>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a:buClr>
                <a:schemeClr val="accent2">
                  <a:lumMod val="75000"/>
                </a:schemeClr>
              </a:buClr>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To be eligible for Texas Medicaid, you must be a Texas resident, a U.S. national, citizen, permanent resident, or legal alien in need of health care and insurance assistance.</a:t>
            </a:r>
          </a:p>
          <a:p>
            <a:pPr marL="0" indent="0">
              <a:buClr>
                <a:schemeClr val="accent2">
                  <a:lumMod val="75000"/>
                </a:schemeClr>
              </a:buClr>
              <a:buNone/>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You must also meet one of the following qualifications:</a:t>
            </a:r>
          </a:p>
          <a:p>
            <a:pPr lvl="1">
              <a:buClr>
                <a:schemeClr val="accent2">
                  <a:lumMod val="75000"/>
                </a:schemeClr>
              </a:buClr>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You’re pregnant; or</a:t>
            </a:r>
          </a:p>
          <a:p>
            <a:pPr lvl="1">
              <a:buClr>
                <a:schemeClr val="accent2">
                  <a:lumMod val="75000"/>
                </a:schemeClr>
              </a:buClr>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You’re responsible for a child 18 years of age or younger; or</a:t>
            </a:r>
          </a:p>
          <a:p>
            <a:pPr lvl="1">
              <a:buClr>
                <a:schemeClr val="accent2">
                  <a:lumMod val="75000"/>
                </a:schemeClr>
              </a:buClr>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You’re blind; or</a:t>
            </a:r>
          </a:p>
          <a:p>
            <a:pPr lvl="1">
              <a:buClr>
                <a:schemeClr val="accent2">
                  <a:lumMod val="75000"/>
                </a:schemeClr>
              </a:buClr>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You have a disability, or a family member in your household has a disability; or</a:t>
            </a:r>
          </a:p>
          <a:p>
            <a:pPr lvl="1">
              <a:buClr>
                <a:schemeClr val="accent2">
                  <a:lumMod val="75000"/>
                </a:schemeClr>
              </a:buClr>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You’re 65 years of age or older.</a:t>
            </a:r>
          </a:p>
          <a:p>
            <a:pPr marL="419100" lvl="1" indent="0">
              <a:buClr>
                <a:schemeClr val="accent2">
                  <a:lumMod val="75000"/>
                </a:schemeClr>
              </a:buClr>
              <a:buNone/>
            </a:pPr>
            <a:endParaRPr lang="en-US" sz="800" b="1" i="1" dirty="0">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Lastly, your financial situation would be characterized as low income or very low income (changes each year).</a:t>
            </a:r>
            <a:endParaRPr lang="en-US" sz="2000" b="1" i="1"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endParaRPr lang="en-US" sz="1600" b="1" i="1"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endParaRPr lang="en-US" sz="1600" b="1" i="1"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0" indent="0">
              <a:buClr>
                <a:schemeClr val="accent2">
                  <a:lumMod val="75000"/>
                </a:schemeClr>
              </a:buClr>
              <a:buNone/>
            </a:pPr>
            <a:r>
              <a:rPr lang="en-US" sz="1600" b="1" i="1" dirty="0">
                <a:latin typeface="Tahoma" panose="020B0604030504040204" pitchFamily="34" charset="0"/>
                <a:ea typeface="Tahoma" panose="020B0604030504040204" pitchFamily="34" charset="0"/>
                <a:cs typeface="Tahoma" panose="020B0604030504040204" pitchFamily="34" charset="0"/>
              </a:rPr>
              <a:t>Reference:</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hlinkClick r:id="rId6"/>
              </a:rPr>
              <a:t>https://www.hhs.texas.gov/services/health/medicaid-chip</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a:t>
            </a:r>
          </a:p>
          <a:p>
            <a:pPr lvl="1">
              <a:buClr>
                <a:schemeClr val="accent2">
                  <a:lumMod val="75000"/>
                </a:schemeClr>
              </a:buClr>
              <a:buFont typeface="Wingdings" panose="05000000000000000000" pitchFamily="2" charset="2"/>
              <a:buChar char="§"/>
            </a:pPr>
            <a:endParaRPr lang="en-US" sz="14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9" name="Audio 8">
            <a:hlinkClick r:id="" action="ppaction://media"/>
            <a:extLst>
              <a:ext uri="{FF2B5EF4-FFF2-40B4-BE49-F238E27FC236}">
                <a16:creationId xmlns:a16="http://schemas.microsoft.com/office/drawing/2014/main" id="{CC753659-D3F7-4B0E-BC02-F47620331A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56001701"/>
      </p:ext>
    </p:extLst>
  </p:cSld>
  <p:clrMapOvr>
    <a:masterClrMapping/>
  </p:clrMapOvr>
  <mc:AlternateContent xmlns:mc="http://schemas.openxmlformats.org/markup-compatibility/2006" xmlns:p14="http://schemas.microsoft.com/office/powerpoint/2010/main">
    <mc:Choice Requires="p14">
      <p:transition spd="slow" p14:dur="2000" advTm="52800"/>
    </mc:Choice>
    <mc:Fallback xmlns="">
      <p:transition spd="slow" advTm="52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Texas Medicaid Eligibility</a:t>
            </a:r>
          </a:p>
        </p:txBody>
      </p:sp>
      <p:pic>
        <p:nvPicPr>
          <p:cNvPr id="2" name="Picture 1">
            <a:extLst>
              <a:ext uri="{FF2B5EF4-FFF2-40B4-BE49-F238E27FC236}">
                <a16:creationId xmlns:a16="http://schemas.microsoft.com/office/drawing/2014/main" id="{15849A7A-89FA-2159-0725-9669A2FEB065}"/>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4">
            <a:extLst>
              <a:ext uri="{FF2B5EF4-FFF2-40B4-BE49-F238E27FC236}">
                <a16:creationId xmlns:a16="http://schemas.microsoft.com/office/drawing/2014/main" id="{947DD7B6-4AD6-4142-BDD4-6AFDDE7F86C4}"/>
              </a:ext>
            </a:extLst>
          </p:cNvPr>
          <p:cNvSpPr>
            <a:spLocks noChangeArrowheads="1"/>
          </p:cNvSpPr>
          <p:nvPr/>
        </p:nvSpPr>
        <p:spPr bwMode="auto">
          <a:xfrm>
            <a:off x="472441" y="1052917"/>
            <a:ext cx="10515599" cy="490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Clr>
                <a:srgbClr val="FFFFFF"/>
              </a:buClr>
              <a:buSzPct val="100000"/>
              <a:buFont typeface="Arial" pitchFamily="34" charset="0"/>
              <a:buNone/>
              <a:defRPr/>
            </a:pPr>
            <a:endParaRPr lang="en-US" sz="800" dirty="0">
              <a:solidFill>
                <a:schemeClr val="tx1"/>
              </a:solidFill>
              <a:latin typeface="Calibri"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1800" dirty="0">
              <a:latin typeface="Tahoma" panose="020B0604030504040204" pitchFamily="34" charset="0"/>
              <a:ea typeface="Tahoma" panose="020B0604030504040204" pitchFamily="34" charset="0"/>
              <a:cs typeface="Tahoma" panose="020B0604030504040204" pitchFamily="34" charset="0"/>
              <a:sym typeface="Calibri" pitchFamily="34" charset="0"/>
            </a:endParaRPr>
          </a:p>
        </p:txBody>
      </p:sp>
      <p:sp>
        <p:nvSpPr>
          <p:cNvPr id="6" name="Content Placeholder 2">
            <a:extLst>
              <a:ext uri="{FF2B5EF4-FFF2-40B4-BE49-F238E27FC236}">
                <a16:creationId xmlns:a16="http://schemas.microsoft.com/office/drawing/2014/main" id="{BF8FEE8F-D167-4D77-AADD-659EFBF5E6BC}"/>
              </a:ext>
            </a:extLst>
          </p:cNvPr>
          <p:cNvSpPr txBox="1">
            <a:spLocks/>
          </p:cNvSpPr>
          <p:nvPr/>
        </p:nvSpPr>
        <p:spPr>
          <a:xfrm>
            <a:off x="472440" y="1116958"/>
            <a:ext cx="10173893" cy="460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Clr>
                <a:srgbClr val="AA2B1E"/>
              </a:buClr>
              <a:buSzPct val="85000"/>
              <a:buFont typeface="Wingdings" panose="05000000000000000000" pitchFamily="2" charset="2"/>
              <a:buChar char="§"/>
              <a:defRPr/>
            </a:pPr>
            <a:endParaRPr lang="en-US" sz="1500" dirty="0">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endParaRPr>
          </a:p>
        </p:txBody>
      </p:sp>
      <p:pic>
        <p:nvPicPr>
          <p:cNvPr id="3" name="Picture 2">
            <a:extLst>
              <a:ext uri="{FF2B5EF4-FFF2-40B4-BE49-F238E27FC236}">
                <a16:creationId xmlns:a16="http://schemas.microsoft.com/office/drawing/2014/main" id="{1D8F281D-E1EB-4E54-B2D0-E30C66BAF89C}"/>
              </a:ext>
            </a:extLst>
          </p:cNvPr>
          <p:cNvPicPr>
            <a:picLocks noChangeAspect="1"/>
          </p:cNvPicPr>
          <p:nvPr/>
        </p:nvPicPr>
        <p:blipFill>
          <a:blip r:embed="rId6"/>
          <a:stretch>
            <a:fillRect/>
          </a:stretch>
        </p:blipFill>
        <p:spPr>
          <a:xfrm>
            <a:off x="1272619" y="897377"/>
            <a:ext cx="9373714" cy="4994376"/>
          </a:xfrm>
          <a:prstGeom prst="rect">
            <a:avLst/>
          </a:prstGeom>
        </p:spPr>
      </p:pic>
      <p:pic>
        <p:nvPicPr>
          <p:cNvPr id="5" name="Audio 4">
            <a:hlinkClick r:id="" action="ppaction://media"/>
            <a:extLst>
              <a:ext uri="{FF2B5EF4-FFF2-40B4-BE49-F238E27FC236}">
                <a16:creationId xmlns:a16="http://schemas.microsoft.com/office/drawing/2014/main" id="{2D5E3502-E8E2-46A5-85DF-3FF1FA7369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20123888"/>
      </p:ext>
    </p:extLst>
  </p:cSld>
  <p:clrMapOvr>
    <a:masterClrMapping/>
  </p:clrMapOvr>
  <mc:AlternateContent xmlns:mc="http://schemas.openxmlformats.org/markup-compatibility/2006" xmlns:p14="http://schemas.microsoft.com/office/powerpoint/2010/main">
    <mc:Choice Requires="p14">
      <p:transition spd="slow" p14:dur="2000" advTm="55094"/>
    </mc:Choice>
    <mc:Fallback xmlns="">
      <p:transition spd="slow" advTm="55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Applying for Texas Medicaid</a:t>
            </a:r>
          </a:p>
        </p:txBody>
      </p:sp>
      <p:pic>
        <p:nvPicPr>
          <p:cNvPr id="2" name="Picture 1">
            <a:extLst>
              <a:ext uri="{FF2B5EF4-FFF2-40B4-BE49-F238E27FC236}">
                <a16:creationId xmlns:a16="http://schemas.microsoft.com/office/drawing/2014/main" id="{15849A7A-89FA-2159-0725-9669A2FEB065}"/>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4">
            <a:extLst>
              <a:ext uri="{FF2B5EF4-FFF2-40B4-BE49-F238E27FC236}">
                <a16:creationId xmlns:a16="http://schemas.microsoft.com/office/drawing/2014/main" id="{947DD7B6-4AD6-4142-BDD4-6AFDDE7F86C4}"/>
              </a:ext>
            </a:extLst>
          </p:cNvPr>
          <p:cNvSpPr>
            <a:spLocks noChangeArrowheads="1"/>
          </p:cNvSpPr>
          <p:nvPr/>
        </p:nvSpPr>
        <p:spPr bwMode="auto">
          <a:xfrm>
            <a:off x="472441" y="1052917"/>
            <a:ext cx="10515599" cy="490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Clr>
                <a:srgbClr val="FFFFFF"/>
              </a:buClr>
              <a:buSzPct val="100000"/>
              <a:buFont typeface="Arial" pitchFamily="34" charset="0"/>
              <a:buNone/>
              <a:defRPr/>
            </a:pPr>
            <a:endParaRPr lang="en-US" sz="800" dirty="0">
              <a:solidFill>
                <a:schemeClr val="tx1"/>
              </a:solidFill>
              <a:latin typeface="Calibri"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1800" dirty="0">
              <a:latin typeface="Tahoma" panose="020B0604030504040204" pitchFamily="34" charset="0"/>
              <a:ea typeface="Tahoma" panose="020B0604030504040204" pitchFamily="34" charset="0"/>
              <a:cs typeface="Tahoma" panose="020B0604030504040204" pitchFamily="34" charset="0"/>
              <a:sym typeface="Calibri" pitchFamily="34" charset="0"/>
            </a:endParaRPr>
          </a:p>
        </p:txBody>
      </p:sp>
      <p:sp>
        <p:nvSpPr>
          <p:cNvPr id="6" name="Content Placeholder 2">
            <a:extLst>
              <a:ext uri="{FF2B5EF4-FFF2-40B4-BE49-F238E27FC236}">
                <a16:creationId xmlns:a16="http://schemas.microsoft.com/office/drawing/2014/main" id="{BF8FEE8F-D167-4D77-AADD-659EFBF5E6BC}"/>
              </a:ext>
            </a:extLst>
          </p:cNvPr>
          <p:cNvSpPr txBox="1">
            <a:spLocks/>
          </p:cNvSpPr>
          <p:nvPr/>
        </p:nvSpPr>
        <p:spPr>
          <a:xfrm>
            <a:off x="472439" y="965743"/>
            <a:ext cx="10173893" cy="460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AA2B1E"/>
              </a:buClr>
              <a:buSzPct val="85000"/>
              <a:defRPr/>
            </a:pPr>
            <a:endParaRPr lang="en-US" sz="1500" dirty="0">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endParaRPr>
          </a:p>
        </p:txBody>
      </p:sp>
      <p:sp>
        <p:nvSpPr>
          <p:cNvPr id="7" name="Rectangle 3">
            <a:extLst>
              <a:ext uri="{FF2B5EF4-FFF2-40B4-BE49-F238E27FC236}">
                <a16:creationId xmlns:a16="http://schemas.microsoft.com/office/drawing/2014/main" id="{2BA04E5B-FC9F-433C-92B2-C091D0E175F6}"/>
              </a:ext>
            </a:extLst>
          </p:cNvPr>
          <p:cNvSpPr txBox="1">
            <a:spLocks noChangeArrowheads="1"/>
          </p:cNvSpPr>
          <p:nvPr/>
        </p:nvSpPr>
        <p:spPr>
          <a:xfrm>
            <a:off x="472439" y="1216250"/>
            <a:ext cx="10873223" cy="3724136"/>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You can apply for Medicaid in one of these ways:</a:t>
            </a:r>
          </a:p>
          <a:p>
            <a:pPr lvl="1">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Online at </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hlinkClick r:id="rId6"/>
              </a:rPr>
              <a:t>https://www.yourtexasbenefits.com/Learn/Home#</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&gt;&gt; </a:t>
            </a:r>
            <a:r>
              <a:rPr lang="en-US" sz="1600" i="1" dirty="0">
                <a:solidFill>
                  <a:srgbClr val="B86747"/>
                </a:solidFill>
                <a:latin typeface="Tahoma" panose="020B0604030504040204" pitchFamily="34" charset="0"/>
                <a:ea typeface="Tahoma" panose="020B0604030504040204" pitchFamily="34" charset="0"/>
                <a:cs typeface="Tahoma" panose="020B0604030504040204" pitchFamily="34" charset="0"/>
              </a:rPr>
              <a:t>Apply for New Benefits</a:t>
            </a:r>
          </a:p>
          <a:p>
            <a:pPr lvl="1">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Call the Texas Enrollment Broker Helpline at </a:t>
            </a:r>
            <a:r>
              <a:rPr lang="en-US" sz="1600" b="1" dirty="0">
                <a:solidFill>
                  <a:srgbClr val="B86747"/>
                </a:solidFill>
                <a:latin typeface="Tahoma" panose="020B0604030504040204" pitchFamily="34" charset="0"/>
                <a:ea typeface="Tahoma" panose="020B0604030504040204" pitchFamily="34" charset="0"/>
                <a:cs typeface="Tahoma" panose="020B0604030504040204" pitchFamily="34" charset="0"/>
              </a:rPr>
              <a:t>2-1-1 </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(800-964-2777), </a:t>
            </a:r>
            <a:r>
              <a:rPr lang="en-US" sz="1600" b="1" dirty="0">
                <a:solidFill>
                  <a:srgbClr val="B86747"/>
                </a:solidFill>
                <a:latin typeface="Tahoma" panose="020B0604030504040204" pitchFamily="34" charset="0"/>
                <a:ea typeface="Tahoma" panose="020B0604030504040204" pitchFamily="34" charset="0"/>
                <a:cs typeface="Tahoma" panose="020B0604030504040204" pitchFamily="34" charset="0"/>
              </a:rPr>
              <a:t>Option 2</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a:t>
            </a:r>
          </a:p>
          <a:p>
            <a:pPr lvl="1">
              <a:buClr>
                <a:schemeClr val="accent2">
                  <a:lumMod val="75000"/>
                </a:schemeClr>
              </a:buClr>
              <a:buFont typeface="Wingdings" panose="05000000000000000000" pitchFamily="2" charset="2"/>
              <a:buChar char="§"/>
            </a:pPr>
            <a:endParaRPr lang="en-US" sz="800" i="1"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Print or request a paper form and submit it by mail: </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hlinkClick r:id="rId7"/>
              </a:rPr>
              <a:t>https://www.yourtexasbenefits.com/Learn/GetPaperForm</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a:t>
            </a:r>
          </a:p>
          <a:p>
            <a:pPr lvl="1">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Find and visit a Community Partner near you: </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hlinkClick r:id="rId8"/>
              </a:rPr>
              <a:t>https://www.texascommunitypartnerprogram.com/</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a:t>
            </a:r>
          </a:p>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0" indent="0">
              <a:buClr>
                <a:schemeClr val="accent2">
                  <a:lumMod val="75000"/>
                </a:schemeClr>
              </a:buClr>
              <a:buNone/>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endPar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a:extLst>
              <a:ext uri="{FF2B5EF4-FFF2-40B4-BE49-F238E27FC236}">
                <a16:creationId xmlns:a16="http://schemas.microsoft.com/office/drawing/2014/main" id="{F147FB00-1613-4A83-A259-5C34A262BC3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78081087"/>
      </p:ext>
    </p:extLst>
  </p:cSld>
  <p:clrMapOvr>
    <a:masterClrMapping/>
  </p:clrMapOvr>
  <mc:AlternateContent xmlns:mc="http://schemas.openxmlformats.org/markup-compatibility/2006" xmlns:p14="http://schemas.microsoft.com/office/powerpoint/2010/main">
    <mc:Choice Requires="p14">
      <p:transition spd="slow" p14:dur="2000" advTm="37700"/>
    </mc:Choice>
    <mc:Fallback xmlns="">
      <p:transition spd="slow" advTm="37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Applying for Texas Medicaid</a:t>
            </a:r>
          </a:p>
        </p:txBody>
      </p:sp>
      <p:pic>
        <p:nvPicPr>
          <p:cNvPr id="2" name="Picture 1">
            <a:extLst>
              <a:ext uri="{FF2B5EF4-FFF2-40B4-BE49-F238E27FC236}">
                <a16:creationId xmlns:a16="http://schemas.microsoft.com/office/drawing/2014/main" id="{15849A7A-89FA-2159-0725-9669A2FEB065}"/>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4">
            <a:extLst>
              <a:ext uri="{FF2B5EF4-FFF2-40B4-BE49-F238E27FC236}">
                <a16:creationId xmlns:a16="http://schemas.microsoft.com/office/drawing/2014/main" id="{947DD7B6-4AD6-4142-BDD4-6AFDDE7F86C4}"/>
              </a:ext>
            </a:extLst>
          </p:cNvPr>
          <p:cNvSpPr>
            <a:spLocks noChangeArrowheads="1"/>
          </p:cNvSpPr>
          <p:nvPr/>
        </p:nvSpPr>
        <p:spPr bwMode="auto">
          <a:xfrm>
            <a:off x="472441" y="1052917"/>
            <a:ext cx="10515599" cy="490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Clr>
                <a:srgbClr val="FFFFFF"/>
              </a:buClr>
              <a:buSzPct val="100000"/>
              <a:buFont typeface="Arial" pitchFamily="34" charset="0"/>
              <a:buNone/>
              <a:defRPr/>
            </a:pPr>
            <a:endParaRPr lang="en-US" sz="800" dirty="0">
              <a:solidFill>
                <a:schemeClr val="tx1"/>
              </a:solidFill>
              <a:latin typeface="Calibri"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1800" dirty="0">
              <a:latin typeface="Tahoma" panose="020B0604030504040204" pitchFamily="34" charset="0"/>
              <a:ea typeface="Tahoma" panose="020B0604030504040204" pitchFamily="34" charset="0"/>
              <a:cs typeface="Tahoma" panose="020B0604030504040204" pitchFamily="34" charset="0"/>
              <a:sym typeface="Calibri" pitchFamily="34" charset="0"/>
            </a:endParaRPr>
          </a:p>
        </p:txBody>
      </p:sp>
      <p:sp>
        <p:nvSpPr>
          <p:cNvPr id="6" name="Content Placeholder 2">
            <a:extLst>
              <a:ext uri="{FF2B5EF4-FFF2-40B4-BE49-F238E27FC236}">
                <a16:creationId xmlns:a16="http://schemas.microsoft.com/office/drawing/2014/main" id="{BF8FEE8F-D167-4D77-AADD-659EFBF5E6BC}"/>
              </a:ext>
            </a:extLst>
          </p:cNvPr>
          <p:cNvSpPr txBox="1">
            <a:spLocks/>
          </p:cNvSpPr>
          <p:nvPr/>
        </p:nvSpPr>
        <p:spPr>
          <a:xfrm>
            <a:off x="472439" y="965743"/>
            <a:ext cx="10173893" cy="460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AA2B1E"/>
              </a:buClr>
              <a:buSzPct val="85000"/>
              <a:defRPr/>
            </a:pPr>
            <a:endParaRPr lang="en-US" sz="1500" dirty="0">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endParaRPr>
          </a:p>
        </p:txBody>
      </p:sp>
      <p:sp>
        <p:nvSpPr>
          <p:cNvPr id="7" name="Rectangle 3">
            <a:extLst>
              <a:ext uri="{FF2B5EF4-FFF2-40B4-BE49-F238E27FC236}">
                <a16:creationId xmlns:a16="http://schemas.microsoft.com/office/drawing/2014/main" id="{2BA04E5B-FC9F-433C-92B2-C091D0E175F6}"/>
              </a:ext>
            </a:extLst>
          </p:cNvPr>
          <p:cNvSpPr txBox="1">
            <a:spLocks noChangeArrowheads="1"/>
          </p:cNvSpPr>
          <p:nvPr/>
        </p:nvSpPr>
        <p:spPr>
          <a:xfrm>
            <a:off x="472439" y="918885"/>
            <a:ext cx="10873223" cy="5602959"/>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Whichever way you choose to apply, you will need this information at a minimum for anyone who is applying for benefits:</a:t>
            </a:r>
          </a:p>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Social Security number and birth date</a:t>
            </a:r>
          </a:p>
          <a:p>
            <a:pPr lvl="1">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Citizenship or immigration status</a:t>
            </a:r>
          </a:p>
          <a:p>
            <a:pPr lvl="1">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Money from your job and other sources</a:t>
            </a:r>
          </a:p>
          <a:p>
            <a:pPr lvl="1">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The value of cars and other property</a:t>
            </a:r>
          </a:p>
          <a:p>
            <a:pPr lvl="1">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Costs you pay for bills</a:t>
            </a:r>
          </a:p>
          <a:p>
            <a:pPr marL="419100" lvl="1" indent="0">
              <a:buClr>
                <a:schemeClr val="accent2">
                  <a:lumMod val="75000"/>
                </a:schemeClr>
              </a:buClr>
              <a:buNone/>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419100" lvl="1" indent="0">
              <a:buClr>
                <a:schemeClr val="accent2">
                  <a:lumMod val="75000"/>
                </a:schemeClr>
              </a:buClr>
              <a:buNone/>
            </a:pPr>
            <a:endPar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419100" lvl="1" indent="0">
              <a:buClr>
                <a:schemeClr val="accent2">
                  <a:lumMod val="75000"/>
                </a:schemeClr>
              </a:buClr>
              <a:buNone/>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For a specific list of other information you will need, please see this link and review the requirements under the third column called </a:t>
            </a:r>
            <a:r>
              <a:rPr lang="en-US" sz="1600" i="1" dirty="0">
                <a:solidFill>
                  <a:srgbClr val="B86747"/>
                </a:solidFill>
                <a:latin typeface="Tahoma" panose="020B0604030504040204" pitchFamily="34" charset="0"/>
                <a:ea typeface="Tahoma" panose="020B0604030504040204" pitchFamily="34" charset="0"/>
                <a:cs typeface="Tahoma" panose="020B0604030504040204" pitchFamily="34" charset="0"/>
              </a:rPr>
              <a:t>Health Care</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hlinkClick r:id="rId6"/>
              </a:rPr>
              <a:t>https://www.yourtexasbenefits.com/GeneratePDF/StaticPdfs/en_US/M5017_March2021.pdf</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a:t>
            </a:r>
          </a:p>
          <a:p>
            <a:pPr>
              <a:buClr>
                <a:schemeClr val="accent2">
                  <a:lumMod val="75000"/>
                </a:schemeClr>
              </a:buClr>
              <a:buFont typeface="Wingdings" panose="05000000000000000000" pitchFamily="2" charset="2"/>
              <a:buChar char="§"/>
            </a:pPr>
            <a:endPar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0" indent="0">
              <a:buClr>
                <a:schemeClr val="accent2">
                  <a:lumMod val="75000"/>
                </a:schemeClr>
              </a:buClr>
              <a:buNone/>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endPar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Audio 2">
            <a:hlinkClick r:id="" action="ppaction://media"/>
            <a:extLst>
              <a:ext uri="{FF2B5EF4-FFF2-40B4-BE49-F238E27FC236}">
                <a16:creationId xmlns:a16="http://schemas.microsoft.com/office/drawing/2014/main" id="{41DFBB41-171C-4464-B9D9-B65E71CA7C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86811827"/>
      </p:ext>
    </p:extLst>
  </p:cSld>
  <p:clrMapOvr>
    <a:masterClrMapping/>
  </p:clrMapOvr>
  <mc:AlternateContent xmlns:mc="http://schemas.openxmlformats.org/markup-compatibility/2006" xmlns:p14="http://schemas.microsoft.com/office/powerpoint/2010/main">
    <mc:Choice Requires="p14">
      <p:transition spd="slow" p14:dur="2000" advTm="45707"/>
    </mc:Choice>
    <mc:Fallback xmlns="">
      <p:transition spd="slow" advTm="45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Applying for Texas Medicaid</a:t>
            </a:r>
          </a:p>
        </p:txBody>
      </p:sp>
      <p:pic>
        <p:nvPicPr>
          <p:cNvPr id="2" name="Picture 1">
            <a:extLst>
              <a:ext uri="{FF2B5EF4-FFF2-40B4-BE49-F238E27FC236}">
                <a16:creationId xmlns:a16="http://schemas.microsoft.com/office/drawing/2014/main" id="{15849A7A-89FA-2159-0725-9669A2FEB065}"/>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4">
            <a:extLst>
              <a:ext uri="{FF2B5EF4-FFF2-40B4-BE49-F238E27FC236}">
                <a16:creationId xmlns:a16="http://schemas.microsoft.com/office/drawing/2014/main" id="{947DD7B6-4AD6-4142-BDD4-6AFDDE7F86C4}"/>
              </a:ext>
            </a:extLst>
          </p:cNvPr>
          <p:cNvSpPr>
            <a:spLocks noChangeArrowheads="1"/>
          </p:cNvSpPr>
          <p:nvPr/>
        </p:nvSpPr>
        <p:spPr bwMode="auto">
          <a:xfrm>
            <a:off x="472441" y="1052917"/>
            <a:ext cx="10515599" cy="490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Clr>
                <a:srgbClr val="FFFFFF"/>
              </a:buClr>
              <a:buSzPct val="100000"/>
              <a:buFont typeface="Arial" pitchFamily="34" charset="0"/>
              <a:buNone/>
              <a:defRPr/>
            </a:pPr>
            <a:endParaRPr lang="en-US" sz="800" dirty="0">
              <a:solidFill>
                <a:schemeClr val="tx1"/>
              </a:solidFill>
              <a:latin typeface="Calibri"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1800" dirty="0">
              <a:latin typeface="Tahoma" panose="020B0604030504040204" pitchFamily="34" charset="0"/>
              <a:ea typeface="Tahoma" panose="020B0604030504040204" pitchFamily="34" charset="0"/>
              <a:cs typeface="Tahoma" panose="020B0604030504040204" pitchFamily="34" charset="0"/>
              <a:sym typeface="Calibri" pitchFamily="34" charset="0"/>
            </a:endParaRPr>
          </a:p>
        </p:txBody>
      </p:sp>
      <p:sp>
        <p:nvSpPr>
          <p:cNvPr id="6" name="Content Placeholder 2">
            <a:extLst>
              <a:ext uri="{FF2B5EF4-FFF2-40B4-BE49-F238E27FC236}">
                <a16:creationId xmlns:a16="http://schemas.microsoft.com/office/drawing/2014/main" id="{BF8FEE8F-D167-4D77-AADD-659EFBF5E6BC}"/>
              </a:ext>
            </a:extLst>
          </p:cNvPr>
          <p:cNvSpPr txBox="1">
            <a:spLocks/>
          </p:cNvSpPr>
          <p:nvPr/>
        </p:nvSpPr>
        <p:spPr>
          <a:xfrm>
            <a:off x="472440" y="1116958"/>
            <a:ext cx="10173893" cy="460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Clr>
                <a:srgbClr val="AA2B1E"/>
              </a:buClr>
              <a:buSzPct val="85000"/>
              <a:buFont typeface="Wingdings" panose="05000000000000000000" pitchFamily="2" charset="2"/>
              <a:buChar char="§"/>
              <a:defRPr/>
            </a:pPr>
            <a:endParaRPr lang="en-US" sz="1500" dirty="0">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endParaRPr>
          </a:p>
        </p:txBody>
      </p:sp>
      <p:sp>
        <p:nvSpPr>
          <p:cNvPr id="7" name="Rectangle 3">
            <a:extLst>
              <a:ext uri="{FF2B5EF4-FFF2-40B4-BE49-F238E27FC236}">
                <a16:creationId xmlns:a16="http://schemas.microsoft.com/office/drawing/2014/main" id="{2BA04E5B-FC9F-433C-92B2-C091D0E175F6}"/>
              </a:ext>
            </a:extLst>
          </p:cNvPr>
          <p:cNvSpPr txBox="1">
            <a:spLocks noChangeArrowheads="1"/>
          </p:cNvSpPr>
          <p:nvPr/>
        </p:nvSpPr>
        <p:spPr>
          <a:xfrm>
            <a:off x="472439" y="1232530"/>
            <a:ext cx="11068532" cy="2922219"/>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It takes </a:t>
            </a:r>
            <a:r>
              <a:rPr lang="en-US" sz="1600" u="sng" dirty="0">
                <a:solidFill>
                  <a:srgbClr val="B86747"/>
                </a:solidFill>
                <a:latin typeface="Tahoma" panose="020B0604030504040204" pitchFamily="34" charset="0"/>
                <a:ea typeface="Tahoma" panose="020B0604030504040204" pitchFamily="34" charset="0"/>
                <a:cs typeface="Tahoma" panose="020B0604030504040204" pitchFamily="34" charset="0"/>
              </a:rPr>
              <a:t>45-90 calendar days</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for HHSC to approve an initial application for Medicaid.</a:t>
            </a:r>
          </a:p>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You can check status of your application online at </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hlinkClick r:id="rId6"/>
              </a:rPr>
              <a:t>https://www.yourtexasbenefits.com/Learn/Home#</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or by calling the Texas Enrollment Broker Helpline at </a:t>
            </a:r>
            <a:r>
              <a:rPr lang="en-US" sz="1600" b="1" dirty="0">
                <a:solidFill>
                  <a:srgbClr val="B86747"/>
                </a:solidFill>
                <a:latin typeface="Tahoma" panose="020B0604030504040204" pitchFamily="34" charset="0"/>
                <a:ea typeface="Tahoma" panose="020B0604030504040204" pitchFamily="34" charset="0"/>
                <a:cs typeface="Tahoma" panose="020B0604030504040204" pitchFamily="34" charset="0"/>
              </a:rPr>
              <a:t>2-1-1 </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(800-964-2777), </a:t>
            </a:r>
            <a:r>
              <a:rPr lang="en-US" sz="1600" b="1" dirty="0">
                <a:solidFill>
                  <a:srgbClr val="B86747"/>
                </a:solidFill>
                <a:latin typeface="Tahoma" panose="020B0604030504040204" pitchFamily="34" charset="0"/>
                <a:ea typeface="Tahoma" panose="020B0604030504040204" pitchFamily="34" charset="0"/>
                <a:cs typeface="Tahoma" panose="020B0604030504040204" pitchFamily="34" charset="0"/>
              </a:rPr>
              <a:t>Option 2</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a:t>
            </a:r>
            <a:endParaRPr lang="en-US" sz="1600" i="1"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After you’re approved for Medicaid, you are initially enrolled into </a:t>
            </a:r>
            <a:r>
              <a:rPr lang="en-US" sz="1600" u="sng" dirty="0">
                <a:solidFill>
                  <a:srgbClr val="B86747"/>
                </a:solidFill>
                <a:latin typeface="Tahoma" panose="020B0604030504040204" pitchFamily="34" charset="0"/>
                <a:ea typeface="Tahoma" panose="020B0604030504040204" pitchFamily="34" charset="0"/>
                <a:cs typeface="Tahoma" panose="020B0604030504040204" pitchFamily="34" charset="0"/>
              </a:rPr>
              <a:t>Traditional Medicaid</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a:t>
            </a:r>
          </a:p>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People enrolled in Medicaid are called </a:t>
            </a:r>
            <a:r>
              <a:rPr lang="en-US" sz="1600" i="1" dirty="0">
                <a:solidFill>
                  <a:srgbClr val="B86747"/>
                </a:solidFill>
                <a:latin typeface="Tahoma" panose="020B0604030504040204" pitchFamily="34" charset="0"/>
                <a:ea typeface="Tahoma" panose="020B0604030504040204" pitchFamily="34" charset="0"/>
                <a:cs typeface="Tahoma" panose="020B0604030504040204" pitchFamily="34" charset="0"/>
              </a:rPr>
              <a:t>clients</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a:t>
            </a:r>
          </a:p>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p:txBody>
      </p:sp>
      <p:pic>
        <p:nvPicPr>
          <p:cNvPr id="9" name="Audio 8">
            <a:hlinkClick r:id="" action="ppaction://media"/>
            <a:extLst>
              <a:ext uri="{FF2B5EF4-FFF2-40B4-BE49-F238E27FC236}">
                <a16:creationId xmlns:a16="http://schemas.microsoft.com/office/drawing/2014/main" id="{DF50C512-C6E1-4DEA-AC13-3917BBEE98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56960408"/>
      </p:ext>
    </p:extLst>
  </p:cSld>
  <p:clrMapOvr>
    <a:masterClrMapping/>
  </p:clrMapOvr>
  <mc:AlternateContent xmlns:mc="http://schemas.openxmlformats.org/markup-compatibility/2006" xmlns:p14="http://schemas.microsoft.com/office/powerpoint/2010/main">
    <mc:Choice Requires="p14">
      <p:transition spd="slow" p14:dur="2000" advTm="39895"/>
    </mc:Choice>
    <mc:Fallback xmlns="">
      <p:transition spd="slow" advTm="39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Applying for Texas Medicaid</a:t>
            </a:r>
          </a:p>
        </p:txBody>
      </p:sp>
      <p:pic>
        <p:nvPicPr>
          <p:cNvPr id="2" name="Picture 1">
            <a:extLst>
              <a:ext uri="{FF2B5EF4-FFF2-40B4-BE49-F238E27FC236}">
                <a16:creationId xmlns:a16="http://schemas.microsoft.com/office/drawing/2014/main" id="{15849A7A-89FA-2159-0725-9669A2FEB065}"/>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4">
            <a:extLst>
              <a:ext uri="{FF2B5EF4-FFF2-40B4-BE49-F238E27FC236}">
                <a16:creationId xmlns:a16="http://schemas.microsoft.com/office/drawing/2014/main" id="{947DD7B6-4AD6-4142-BDD4-6AFDDE7F86C4}"/>
              </a:ext>
            </a:extLst>
          </p:cNvPr>
          <p:cNvSpPr>
            <a:spLocks noChangeArrowheads="1"/>
          </p:cNvSpPr>
          <p:nvPr/>
        </p:nvSpPr>
        <p:spPr bwMode="auto">
          <a:xfrm>
            <a:off x="472441" y="1052917"/>
            <a:ext cx="10515599" cy="490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Clr>
                <a:srgbClr val="FFFFFF"/>
              </a:buClr>
              <a:buSzPct val="100000"/>
              <a:buFont typeface="Arial" pitchFamily="34" charset="0"/>
              <a:buNone/>
              <a:defRPr/>
            </a:pPr>
            <a:endParaRPr lang="en-US" sz="800" dirty="0">
              <a:solidFill>
                <a:schemeClr val="tx1"/>
              </a:solidFill>
              <a:latin typeface="Calibri"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1800" dirty="0">
              <a:latin typeface="Tahoma" panose="020B0604030504040204" pitchFamily="34" charset="0"/>
              <a:ea typeface="Tahoma" panose="020B0604030504040204" pitchFamily="34" charset="0"/>
              <a:cs typeface="Tahoma" panose="020B0604030504040204" pitchFamily="34" charset="0"/>
              <a:sym typeface="Calibri" pitchFamily="34" charset="0"/>
            </a:endParaRPr>
          </a:p>
        </p:txBody>
      </p:sp>
      <p:sp>
        <p:nvSpPr>
          <p:cNvPr id="6" name="Content Placeholder 2">
            <a:extLst>
              <a:ext uri="{FF2B5EF4-FFF2-40B4-BE49-F238E27FC236}">
                <a16:creationId xmlns:a16="http://schemas.microsoft.com/office/drawing/2014/main" id="{BF8FEE8F-D167-4D77-AADD-659EFBF5E6BC}"/>
              </a:ext>
            </a:extLst>
          </p:cNvPr>
          <p:cNvSpPr txBox="1">
            <a:spLocks/>
          </p:cNvSpPr>
          <p:nvPr/>
        </p:nvSpPr>
        <p:spPr>
          <a:xfrm>
            <a:off x="472440" y="1116958"/>
            <a:ext cx="10173893" cy="460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Clr>
                <a:srgbClr val="AA2B1E"/>
              </a:buClr>
              <a:buSzPct val="85000"/>
              <a:buFont typeface="Wingdings" panose="05000000000000000000" pitchFamily="2" charset="2"/>
              <a:buChar char="§"/>
              <a:defRPr/>
            </a:pPr>
            <a:endParaRPr lang="en-US" sz="1500" dirty="0">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endParaRPr>
          </a:p>
        </p:txBody>
      </p:sp>
      <p:sp>
        <p:nvSpPr>
          <p:cNvPr id="7" name="Rectangle 3">
            <a:extLst>
              <a:ext uri="{FF2B5EF4-FFF2-40B4-BE49-F238E27FC236}">
                <a16:creationId xmlns:a16="http://schemas.microsoft.com/office/drawing/2014/main" id="{2BA04E5B-FC9F-433C-92B2-C091D0E175F6}"/>
              </a:ext>
            </a:extLst>
          </p:cNvPr>
          <p:cNvSpPr txBox="1">
            <a:spLocks noChangeArrowheads="1"/>
          </p:cNvSpPr>
          <p:nvPr/>
        </p:nvSpPr>
        <p:spPr>
          <a:xfrm>
            <a:off x="472439" y="939568"/>
            <a:ext cx="11068532" cy="4907708"/>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Medicaid offers coverage for a full range of health care benefits with a focus on </a:t>
            </a:r>
            <a:r>
              <a:rPr lang="en-US" sz="1600" u="sng" dirty="0">
                <a:solidFill>
                  <a:srgbClr val="B86747"/>
                </a:solidFill>
                <a:latin typeface="Tahoma" panose="020B0604030504040204" pitchFamily="34" charset="0"/>
                <a:ea typeface="Tahoma" panose="020B0604030504040204" pitchFamily="34" charset="0"/>
                <a:cs typeface="Tahoma" panose="020B0604030504040204" pitchFamily="34" charset="0"/>
              </a:rPr>
              <a:t>prevention</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a:t>
            </a:r>
            <a:r>
              <a:rPr lang="en-US" sz="1600" u="sng" dirty="0">
                <a:solidFill>
                  <a:srgbClr val="B86747"/>
                </a:solidFill>
                <a:latin typeface="Tahoma" panose="020B0604030504040204" pitchFamily="34" charset="0"/>
                <a:ea typeface="Tahoma" panose="020B0604030504040204" pitchFamily="34" charset="0"/>
                <a:cs typeface="Tahoma" panose="020B0604030504040204" pitchFamily="34" charset="0"/>
              </a:rPr>
              <a:t>wellness</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and </a:t>
            </a:r>
            <a:r>
              <a:rPr lang="en-US" sz="1600" u="sng" dirty="0">
                <a:solidFill>
                  <a:srgbClr val="B86747"/>
                </a:solidFill>
                <a:latin typeface="Tahoma" panose="020B0604030504040204" pitchFamily="34" charset="0"/>
                <a:ea typeface="Tahoma" panose="020B0604030504040204" pitchFamily="34" charset="0"/>
                <a:cs typeface="Tahoma" panose="020B0604030504040204" pitchFamily="34" charset="0"/>
              </a:rPr>
              <a:t>care coordination</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Examples of covered services under Medicaid include (not limited to):</a:t>
            </a:r>
          </a:p>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Doctor visits</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Vaccines</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Prescription drugs</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Vision, hearing, and dental care</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Emergency services</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X-rays and laboratory tests</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Hospital inpatient and outpatient care</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Prenatal care and childbirth</a:t>
            </a:r>
          </a:p>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For more details, review the </a:t>
            </a:r>
            <a:r>
              <a:rPr lang="en-US" sz="1600" i="1" dirty="0">
                <a:solidFill>
                  <a:srgbClr val="B86747"/>
                </a:solidFill>
                <a:latin typeface="Tahoma" panose="020B0604030504040204" pitchFamily="34" charset="0"/>
                <a:ea typeface="Tahoma" panose="020B0604030504040204" pitchFamily="34" charset="0"/>
                <a:cs typeface="Tahoma" panose="020B0604030504040204" pitchFamily="34" charset="0"/>
              </a:rPr>
              <a:t>Texas Medicaid and CHIP Reference Guide</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a:t>
            </a:r>
          </a:p>
          <a:p>
            <a:pPr marL="0" indent="0">
              <a:buClr>
                <a:schemeClr val="accent2">
                  <a:lumMod val="75000"/>
                </a:schemeClr>
              </a:buClr>
              <a:buNone/>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hlinkClick r:id="rId6"/>
              </a:rPr>
              <a:t>https://www.hhs.texas.gov/services/health/medicaid-chip/about-medicaid-chip/reference-guide</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a:t>
            </a:r>
          </a:p>
        </p:txBody>
      </p:sp>
      <p:pic>
        <p:nvPicPr>
          <p:cNvPr id="3" name="Audio 2">
            <a:hlinkClick r:id="" action="ppaction://media"/>
            <a:extLst>
              <a:ext uri="{FF2B5EF4-FFF2-40B4-BE49-F238E27FC236}">
                <a16:creationId xmlns:a16="http://schemas.microsoft.com/office/drawing/2014/main" id="{02C6B06E-85E5-4B35-AEB2-7D97279736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18962345"/>
      </p:ext>
    </p:extLst>
  </p:cSld>
  <p:clrMapOvr>
    <a:masterClrMapping/>
  </p:clrMapOvr>
  <mc:AlternateContent xmlns:mc="http://schemas.openxmlformats.org/markup-compatibility/2006" xmlns:p14="http://schemas.microsoft.com/office/powerpoint/2010/main">
    <mc:Choice Requires="p14">
      <p:transition spd="slow" p14:dur="2000" advTm="48626"/>
    </mc:Choice>
    <mc:Fallback xmlns="">
      <p:transition spd="slow" advTm="48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9804</TotalTime>
  <Words>2320</Words>
  <Application>Microsoft Office PowerPoint</Application>
  <PresentationFormat>Widescreen</PresentationFormat>
  <Paragraphs>254</Paragraphs>
  <Slides>26</Slides>
  <Notes>0</Notes>
  <HiddenSlides>0</HiddenSlides>
  <MMClips>26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Franklin Gothic Demi</vt:lpstr>
      <vt:lpstr>Tahoma</vt:lpstr>
      <vt:lpstr>Wingdings</vt:lpstr>
      <vt:lpstr>Office Theme</vt:lpstr>
      <vt:lpstr>PowerPoint Presentation</vt:lpstr>
      <vt:lpstr>Objectives</vt:lpstr>
      <vt:lpstr>Introduction</vt:lpstr>
      <vt:lpstr>Texas Medicaid Eligibility</vt:lpstr>
      <vt:lpstr>Texas Medicaid Eligibility</vt:lpstr>
      <vt:lpstr>Applying for Texas Medicaid</vt:lpstr>
      <vt:lpstr>Applying for Texas Medicaid</vt:lpstr>
      <vt:lpstr>Applying for Texas Medicaid</vt:lpstr>
      <vt:lpstr>Applying for Texas Medicaid</vt:lpstr>
      <vt:lpstr>Overview of Texas Medicaid</vt:lpstr>
      <vt:lpstr>Traditional Medicaid vs. Medicaid HMO</vt:lpstr>
      <vt:lpstr>Traditional Medicaid vs. Medicaid HMO</vt:lpstr>
      <vt:lpstr>Medicaid HMO Plan Types</vt:lpstr>
      <vt:lpstr>Medicaid HMO Plan Types</vt:lpstr>
      <vt:lpstr>Medicaid HMO Plan Types</vt:lpstr>
      <vt:lpstr>Definitions</vt:lpstr>
      <vt:lpstr>Definitions</vt:lpstr>
      <vt:lpstr>Working with Medicaid HMOs</vt:lpstr>
      <vt:lpstr>Questions and Answers</vt:lpstr>
      <vt:lpstr>Questions and Answers</vt:lpstr>
      <vt:lpstr>Questions and Answers</vt:lpstr>
      <vt:lpstr>Questions and Answers</vt:lpstr>
      <vt:lpstr>Questions and Answers</vt:lpstr>
      <vt:lpstr>Resources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Kham, Kim S</dc:creator>
  <cp:lastModifiedBy>Hasou, Ricarda</cp:lastModifiedBy>
  <cp:revision>263</cp:revision>
  <dcterms:created xsi:type="dcterms:W3CDTF">2020-10-19T17:30:08Z</dcterms:created>
  <dcterms:modified xsi:type="dcterms:W3CDTF">2025-01-14T02:40:27Z</dcterms:modified>
</cp:coreProperties>
</file>